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7" r:id="rId4"/>
  </p:sldMasterIdLst>
  <p:notesMasterIdLst>
    <p:notesMasterId r:id="rId33"/>
  </p:notesMasterIdLst>
  <p:sldIdLst>
    <p:sldId id="5362" r:id="rId5"/>
    <p:sldId id="5705" r:id="rId6"/>
    <p:sldId id="5364" r:id="rId7"/>
    <p:sldId id="5366" r:id="rId8"/>
    <p:sldId id="5703" r:id="rId9"/>
    <p:sldId id="5637" r:id="rId10"/>
    <p:sldId id="5727" r:id="rId11"/>
    <p:sldId id="5728" r:id="rId12"/>
    <p:sldId id="5712" r:id="rId13"/>
    <p:sldId id="5726" r:id="rId14"/>
    <p:sldId id="5723" r:id="rId15"/>
    <p:sldId id="5724" r:id="rId16"/>
    <p:sldId id="5772" r:id="rId17"/>
    <p:sldId id="5773" r:id="rId18"/>
    <p:sldId id="5697" r:id="rId19"/>
    <p:sldId id="5606" r:id="rId20"/>
    <p:sldId id="5774" r:id="rId21"/>
    <p:sldId id="5766" r:id="rId22"/>
    <p:sldId id="5767" r:id="rId23"/>
    <p:sldId id="5768" r:id="rId24"/>
    <p:sldId id="5765" r:id="rId25"/>
    <p:sldId id="5771" r:id="rId26"/>
    <p:sldId id="5740" r:id="rId27"/>
    <p:sldId id="5597" r:id="rId28"/>
    <p:sldId id="5598" r:id="rId29"/>
    <p:sldId id="5731" r:id="rId30"/>
    <p:sldId id="5769" r:id="rId31"/>
    <p:sldId id="570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Debora Barton" initials="DB" lastIdx="2" clrIdx="6">
    <p:extLst>
      <p:ext uri="{19B8F6BF-5375-455C-9EA6-DF929625EA0E}">
        <p15:presenceInfo xmlns:p15="http://schemas.microsoft.com/office/powerpoint/2012/main" userId="S::debora.barton@carismatx.com::ca2c21b4-557d-4e1a-95ec-6ff8e0350fe1" providerId="AD"/>
      </p:ext>
    </p:extLst>
  </p:cmAuthor>
  <p:cmAuthor id="1" name="Gina Serra" initials="GS" lastIdx="32" clrIdx="0">
    <p:extLst>
      <p:ext uri="{19B8F6BF-5375-455C-9EA6-DF929625EA0E}">
        <p15:presenceInfo xmlns:p15="http://schemas.microsoft.com/office/powerpoint/2012/main" userId="S::gserra@w2ogroup.com::8c4427ee-bac7-4f8c-ae96-e12eff7cb919" providerId="AD"/>
      </p:ext>
    </p:extLst>
  </p:cmAuthor>
  <p:cmAuthor id="8" name="Daniel Cushing" initials="DC" lastIdx="1" clrIdx="7">
    <p:extLst>
      <p:ext uri="{19B8F6BF-5375-455C-9EA6-DF929625EA0E}">
        <p15:presenceInfo xmlns:p15="http://schemas.microsoft.com/office/powerpoint/2012/main" userId="S::daniel.cushing@carismatx.com::7f2bed07-5870-453e-a6da-4359a5040af7" providerId="AD"/>
      </p:ext>
    </p:extLst>
  </p:cmAuthor>
  <p:cmAuthor id="2" name="Casey Myburgh" initials="CM" lastIdx="10" clrIdx="1">
    <p:extLst>
      <p:ext uri="{19B8F6BF-5375-455C-9EA6-DF929625EA0E}">
        <p15:presenceInfo xmlns:p15="http://schemas.microsoft.com/office/powerpoint/2012/main" userId="S::cmyburgh@w2ogroup.com::13de3620-653c-409e-918a-1246dd82c858" providerId="AD"/>
      </p:ext>
    </p:extLst>
  </p:cmAuthor>
  <p:cmAuthor id="9" name="Thomas Condamine" initials="TC" lastIdx="4" clrIdx="8">
    <p:extLst>
      <p:ext uri="{19B8F6BF-5375-455C-9EA6-DF929625EA0E}">
        <p15:presenceInfo xmlns:p15="http://schemas.microsoft.com/office/powerpoint/2012/main" userId="S::Thomas.Condamine@carismatx.com::a05c72b2-e778-4654-b480-b9aca60cf169" providerId="AD"/>
      </p:ext>
    </p:extLst>
  </p:cmAuthor>
  <p:cmAuthor id="3" name="Debbie Jensen" initials="DJ" lastIdx="37" clrIdx="2">
    <p:extLst>
      <p:ext uri="{19B8F6BF-5375-455C-9EA6-DF929625EA0E}">
        <p15:presenceInfo xmlns:p15="http://schemas.microsoft.com/office/powerpoint/2012/main" userId="S::djensen@w2ogroup.com::97bf0827-fccf-49a2-aaf9-e1a233d0fe2c" providerId="AD"/>
      </p:ext>
    </p:extLst>
  </p:cmAuthor>
  <p:cmAuthor id="4" name="Meghan Evans" initials="ME" lastIdx="1" clrIdx="3">
    <p:extLst>
      <p:ext uri="{19B8F6BF-5375-455C-9EA6-DF929625EA0E}">
        <p15:presenceInfo xmlns:p15="http://schemas.microsoft.com/office/powerpoint/2012/main" userId="S::mevans@w2ogroup.com::9e94d818-8c65-494f-88e3-690598785059" providerId="AD"/>
      </p:ext>
    </p:extLst>
  </p:cmAuthor>
  <p:cmAuthor id="5" name="Michael Klichinsky" initials="MK" lastIdx="45" clrIdx="4">
    <p:extLst>
      <p:ext uri="{19B8F6BF-5375-455C-9EA6-DF929625EA0E}">
        <p15:presenceInfo xmlns:p15="http://schemas.microsoft.com/office/powerpoint/2012/main" userId="S::michael.klichinsky@carismatx.com::b561433e-5c39-46b3-bd4b-8f9cc50529e6" providerId="AD"/>
      </p:ext>
    </p:extLst>
  </p:cmAuthor>
  <p:cmAuthor id="6" name="Steven Kelly" initials="SK" lastIdx="7" clrIdx="5">
    <p:extLst>
      <p:ext uri="{19B8F6BF-5375-455C-9EA6-DF929625EA0E}">
        <p15:presenceInfo xmlns:p15="http://schemas.microsoft.com/office/powerpoint/2012/main" userId="S::steven.kelly@carismatx.com::973623e5-d073-43eb-b267-391a0d71e4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F9AFA"/>
    <a:srgbClr val="00A8BD"/>
    <a:srgbClr val="F8766D"/>
    <a:srgbClr val="FFFFFF"/>
    <a:srgbClr val="23A8BC"/>
    <a:srgbClr val="1C4065"/>
    <a:srgbClr val="1992A5"/>
    <a:srgbClr val="013C67"/>
    <a:srgbClr val="01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76"/>
    <p:restoredTop sz="94694"/>
  </p:normalViewPr>
  <p:slideViewPr>
    <p:cSldViewPr snapToGrid="0" snapToObjects="1">
      <p:cViewPr varScale="1">
        <p:scale>
          <a:sx n="100" d="100"/>
          <a:sy n="100" d="100"/>
        </p:scale>
        <p:origin x="11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2" Type="http://schemas.openxmlformats.org/officeDocument/2006/relationships/image" Target="../media/image95.emf"/><Relationship Id="rId1" Type="http://schemas.openxmlformats.org/officeDocument/2006/relationships/image" Target="../media/image94.emf"/><Relationship Id="rId5" Type="http://schemas.openxmlformats.org/officeDocument/2006/relationships/image" Target="../media/image98.emf"/><Relationship Id="rId4" Type="http://schemas.openxmlformats.org/officeDocument/2006/relationships/image" Target="../media/image9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4C38B-1569-C445-BFA8-1F36BDF3F85A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00ADBB-F4F1-F247-A1BA-42E181ED7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321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503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6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79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A089E-92F2-624B-87F7-2688859C3C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869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A089E-92F2-624B-87F7-2688859C3C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173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A089E-92F2-624B-87F7-2688859C3C4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142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1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01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59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7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864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5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428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(script not needed)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0ADBB-F4F1-F247-A1BA-42E181ED78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61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6A1F2-3196-D841-9262-A0ADD6AC5DD2}"/>
              </a:ext>
            </a:extLst>
          </p:cNvPr>
          <p:cNvSpPr/>
          <p:nvPr userDrawn="1"/>
        </p:nvSpPr>
        <p:spPr>
          <a:xfrm>
            <a:off x="-1405" y="0"/>
            <a:ext cx="12193405" cy="6858000"/>
          </a:xfrm>
          <a:prstGeom prst="rect">
            <a:avLst/>
          </a:prstGeom>
          <a:gradFill flip="none" rotWithShape="1">
            <a:gsLst>
              <a:gs pos="0">
                <a:srgbClr val="23A8BC"/>
              </a:gs>
              <a:gs pos="7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FBB8A9-97CB-C94F-AD09-AE04E47EC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340" t="39297" r="56671" b="34571"/>
          <a:stretch/>
        </p:blipFill>
        <p:spPr>
          <a:xfrm>
            <a:off x="-1406" y="0"/>
            <a:ext cx="1219340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3DB8D0-41EC-8848-9D2E-DE5303C60D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376" y="4910328"/>
            <a:ext cx="6473952" cy="172821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300" baseline="0" dirty="0">
                <a:solidFill>
                  <a:schemeClr val="bg1"/>
                </a:solidFill>
                <a:effectLst/>
                <a:latin typeface="Montserrat Light" pitchFamily="2" charset="77"/>
                <a:ea typeface="+mj-ea"/>
                <a:cs typeface="Montserrat Light" pitchFamily="2" charset="77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E2A3-8B9B-404E-BAB8-9058F5CCBA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2377" y="3928533"/>
            <a:ext cx="6473952" cy="89746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1400" b="1" i="0" kern="1200" cap="none" spc="300" baseline="0" dirty="0">
                <a:solidFill>
                  <a:schemeClr val="accent2"/>
                </a:solidFill>
                <a:effectLst/>
                <a:latin typeface="Montserrat" panose="02000505000000020004" pitchFamily="2" charset="77"/>
                <a:ea typeface="+mn-ea"/>
                <a:cs typeface="Montserrat-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29881F6-3D25-234F-930F-58434C951D22}"/>
              </a:ext>
            </a:extLst>
          </p:cNvPr>
          <p:cNvSpPr/>
          <p:nvPr userDrawn="1"/>
        </p:nvSpPr>
        <p:spPr>
          <a:xfrm>
            <a:off x="7680960" y="2139696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0BC6941-EBFB-E847-A0EC-F0187449A1FA}"/>
              </a:ext>
            </a:extLst>
          </p:cNvPr>
          <p:cNvSpPr/>
          <p:nvPr userDrawn="1"/>
        </p:nvSpPr>
        <p:spPr>
          <a:xfrm>
            <a:off x="11393424" y="5504688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1A9AA19-508E-6540-97C2-9B0956CFB8B8}"/>
              </a:ext>
            </a:extLst>
          </p:cNvPr>
          <p:cNvSpPr/>
          <p:nvPr userDrawn="1"/>
        </p:nvSpPr>
        <p:spPr>
          <a:xfrm>
            <a:off x="11009376" y="530352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DDC5C1-3F18-534E-AFDE-67C55AC057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3999" y="658964"/>
            <a:ext cx="2121160" cy="56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85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CF104-1874-CA44-B11F-416A5C25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A2BDFC-25F8-EE44-B0AD-76ADB8F5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064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E2244F-AE2E-514D-BDF2-2B63CA6BEE50}" type="datetime1">
              <a:rPr lang="en-US" smtClean="0"/>
              <a:t>1/11/22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B6730C0-8E44-D640-A200-881169DEE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3"/>
            <a:ext cx="1371600" cy="384213"/>
          </a:xfrm>
          <a:prstGeom prst="rect">
            <a:avLst/>
          </a:prstGeom>
        </p:spPr>
      </p:pic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6C11D3C-5ECB-5940-A84B-AF4FE233B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488" y="2051309"/>
            <a:ext cx="3893133" cy="2655629"/>
          </a:xfrm>
          <a:prstGeom prst="rect">
            <a:avLst/>
          </a:prstGeom>
        </p:spPr>
        <p:txBody>
          <a:bodyPr/>
          <a:lstStyle>
            <a:lvl1pPr marL="173736" indent="-173736"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C9EABB-C813-D143-9A1C-AB64A3FD1C7A}"/>
              </a:ext>
            </a:extLst>
          </p:cNvPr>
          <p:cNvCxnSpPr>
            <a:cxnSpLocks/>
          </p:cNvCxnSpPr>
          <p:nvPr userDrawn="1"/>
        </p:nvCxnSpPr>
        <p:spPr>
          <a:xfrm>
            <a:off x="4745658" y="363071"/>
            <a:ext cx="0" cy="59554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4884DDEB-3544-F644-AE3D-D67D0F6921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5" y="369687"/>
            <a:ext cx="3893584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75495D-767D-864A-88E6-2D2AC295A3BC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A422F7-3E15-E145-A7B7-60AA350B09D1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CE2A18-07F3-8246-B2DC-EC0DB869BE2F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70E930-5466-AF42-87EF-A4B4D95B3E5A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7EB880-E40E-844F-9C1B-8D3C231F91E3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EB291A-3256-144C-92B5-106223EDF756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C083FD-89CE-F94B-828A-BCABD6A30608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6A198304-073D-0542-B0CB-6499E340B25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6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25A4DE-B8AC-C846-9E0B-541AFFCF081E}"/>
              </a:ext>
            </a:extLst>
          </p:cNvPr>
          <p:cNvSpPr/>
          <p:nvPr userDrawn="1"/>
        </p:nvSpPr>
        <p:spPr>
          <a:xfrm>
            <a:off x="11101137" y="6079958"/>
            <a:ext cx="497305" cy="778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039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3197B99B-B7E6-D14E-AD56-BA7B90457158}"/>
              </a:ext>
            </a:extLst>
          </p:cNvPr>
          <p:cNvSpPr/>
          <p:nvPr userDrawn="1"/>
        </p:nvSpPr>
        <p:spPr>
          <a:xfrm flipH="1">
            <a:off x="6456" y="0"/>
            <a:ext cx="12180037" cy="6858000"/>
          </a:xfrm>
          <a:prstGeom prst="rect">
            <a:avLst/>
          </a:prstGeom>
          <a:gradFill>
            <a:gsLst>
              <a:gs pos="0">
                <a:srgbClr val="23A8BC"/>
              </a:gs>
              <a:gs pos="76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Montserrat-Bold"/>
              <a:cs typeface="Montserrat-Bold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9DEC181-5322-344D-8CAA-371B40DB96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8784" y="3274192"/>
            <a:ext cx="2925643" cy="778817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14CF8FE-6E12-D247-9C91-DD7B84522F90}"/>
              </a:ext>
            </a:extLst>
          </p:cNvPr>
          <p:cNvCxnSpPr/>
          <p:nvPr userDrawn="1"/>
        </p:nvCxnSpPr>
        <p:spPr>
          <a:xfrm rot="16200000">
            <a:off x="7774941" y="3702996"/>
            <a:ext cx="842917" cy="0"/>
          </a:xfrm>
          <a:prstGeom prst="line">
            <a:avLst/>
          </a:prstGeom>
          <a:ln w="38100" cmpd="sng">
            <a:solidFill>
              <a:srgbClr val="23A8B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BDE265F1-6F28-5C40-A8C5-FF7BCC3EF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265" t="46312" r="56746" b="27556"/>
          <a:stretch/>
        </p:blipFill>
        <p:spPr>
          <a:xfrm flipH="1">
            <a:off x="6456" y="0"/>
            <a:ext cx="12193406" cy="6858000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C2D13314-71FA-3341-BA5A-B5CDA88FF985}"/>
              </a:ext>
            </a:extLst>
          </p:cNvPr>
          <p:cNvSpPr/>
          <p:nvPr userDrawn="1"/>
        </p:nvSpPr>
        <p:spPr>
          <a:xfrm flipH="1">
            <a:off x="1206551" y="1232799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7DDC1DA6-7B5F-214E-9EAC-5B4F086277E3}"/>
              </a:ext>
            </a:extLst>
          </p:cNvPr>
          <p:cNvSpPr/>
          <p:nvPr userDrawn="1"/>
        </p:nvSpPr>
        <p:spPr>
          <a:xfrm flipH="1">
            <a:off x="508296" y="3659620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F384DC2-EFCA-8B40-ACD8-6518FC1424F6}"/>
              </a:ext>
            </a:extLst>
          </p:cNvPr>
          <p:cNvSpPr/>
          <p:nvPr userDrawn="1"/>
        </p:nvSpPr>
        <p:spPr>
          <a:xfrm flipH="1">
            <a:off x="4197108" y="272445"/>
            <a:ext cx="274320" cy="2743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129833-1E72-B049-B1B4-DED12433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268" y="3334354"/>
            <a:ext cx="3856953" cy="736056"/>
          </a:xfrm>
          <a:prstGeom prst="rect">
            <a:avLst/>
          </a:prstGeom>
        </p:spPr>
        <p:txBody>
          <a:bodyPr anchor="ctr"/>
          <a:lstStyle>
            <a:lvl1pPr algn="r">
              <a:defRPr lang="en-US" sz="2800" kern="1200" cap="all" spc="300" baseline="0" dirty="0">
                <a:solidFill>
                  <a:srgbClr val="FFFFFF"/>
                </a:solidFill>
                <a:effectLst/>
                <a:latin typeface="Montserrat-Bold"/>
                <a:ea typeface="+mj-ea"/>
                <a:cs typeface="Montserrat-Bold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738E77-3DC1-C542-ACA3-5EBDE0EE01D8}"/>
              </a:ext>
            </a:extLst>
          </p:cNvPr>
          <p:cNvSpPr txBox="1">
            <a:spLocks/>
          </p:cNvSpPr>
          <p:nvPr userDrawn="1"/>
        </p:nvSpPr>
        <p:spPr>
          <a:xfrm>
            <a:off x="6099443" y="6098192"/>
            <a:ext cx="1611684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3675 Market Street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637AA-067F-264B-B1F9-60AD50C4C246}"/>
              </a:ext>
            </a:extLst>
          </p:cNvPr>
          <p:cNvSpPr txBox="1">
            <a:spLocks/>
          </p:cNvSpPr>
          <p:nvPr userDrawn="1"/>
        </p:nvSpPr>
        <p:spPr>
          <a:xfrm>
            <a:off x="7420310" y="6098192"/>
            <a:ext cx="1611684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Ste 200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392564-F06F-5549-96D7-8C8C9C3AC8E9}"/>
              </a:ext>
            </a:extLst>
          </p:cNvPr>
          <p:cNvSpPr txBox="1">
            <a:spLocks/>
          </p:cNvSpPr>
          <p:nvPr userDrawn="1"/>
        </p:nvSpPr>
        <p:spPr>
          <a:xfrm>
            <a:off x="8750605" y="6098192"/>
            <a:ext cx="1911110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Philadelphia, PA 19104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C92D1-4BF8-3249-AEF8-273ABF0C1530}"/>
              </a:ext>
            </a:extLst>
          </p:cNvPr>
          <p:cNvSpPr txBox="1">
            <a:spLocks/>
          </p:cNvSpPr>
          <p:nvPr userDrawn="1"/>
        </p:nvSpPr>
        <p:spPr>
          <a:xfrm>
            <a:off x="10586300" y="6098192"/>
            <a:ext cx="1528321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 err="1">
                <a:solidFill>
                  <a:schemeClr val="bg1"/>
                </a:solidFill>
                <a:latin typeface="Arial" panose="020B0604020202020204" pitchFamily="34" charset="0"/>
              </a:rPr>
              <a:t>carismatx.com</a:t>
            </a:r>
            <a:endParaRPr lang="en-US" sz="1200" b="0" i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01EAA2-90D3-2049-ABA5-79ACF205A78F}"/>
              </a:ext>
            </a:extLst>
          </p:cNvPr>
          <p:cNvCxnSpPr>
            <a:cxnSpLocks/>
          </p:cNvCxnSpPr>
          <p:nvPr userDrawn="1"/>
        </p:nvCxnSpPr>
        <p:spPr>
          <a:xfrm>
            <a:off x="7775945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31B51-B7AA-514C-AFCF-9FA146531705}"/>
              </a:ext>
            </a:extLst>
          </p:cNvPr>
          <p:cNvCxnSpPr>
            <a:cxnSpLocks/>
          </p:cNvCxnSpPr>
          <p:nvPr userDrawn="1"/>
        </p:nvCxnSpPr>
        <p:spPr>
          <a:xfrm>
            <a:off x="8711609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E2D7F-EA4C-7645-AAD3-346AC6845BBD}"/>
              </a:ext>
            </a:extLst>
          </p:cNvPr>
          <p:cNvCxnSpPr>
            <a:cxnSpLocks/>
          </p:cNvCxnSpPr>
          <p:nvPr userDrawn="1"/>
        </p:nvCxnSpPr>
        <p:spPr>
          <a:xfrm>
            <a:off x="10660912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3214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29833-1E72-B049-B1B4-DED12433E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333" y="2692030"/>
            <a:ext cx="6866467" cy="1325563"/>
          </a:xfrm>
          <a:prstGeom prst="rect">
            <a:avLst/>
          </a:prstGeom>
        </p:spPr>
        <p:txBody>
          <a:bodyPr anchor="b"/>
          <a:lstStyle>
            <a:lvl1pPr>
              <a:defRPr sz="54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E3F023-A5D4-E24B-8D41-B4A6EDD40D54}"/>
              </a:ext>
            </a:extLst>
          </p:cNvPr>
          <p:cNvSpPr/>
          <p:nvPr userDrawn="1"/>
        </p:nvSpPr>
        <p:spPr>
          <a:xfrm>
            <a:off x="11159067" y="6333067"/>
            <a:ext cx="575733" cy="406400"/>
          </a:xfrm>
          <a:prstGeom prst="rect">
            <a:avLst/>
          </a:prstGeom>
          <a:solidFill>
            <a:srgbClr val="0A4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B738E77-3DC1-C542-ACA3-5EBDE0EE01D8}"/>
              </a:ext>
            </a:extLst>
          </p:cNvPr>
          <p:cNvSpPr txBox="1">
            <a:spLocks/>
          </p:cNvSpPr>
          <p:nvPr userDrawn="1"/>
        </p:nvSpPr>
        <p:spPr>
          <a:xfrm>
            <a:off x="6099443" y="6098192"/>
            <a:ext cx="1611684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3675 Market Street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86637AA-067F-264B-B1F9-60AD50C4C246}"/>
              </a:ext>
            </a:extLst>
          </p:cNvPr>
          <p:cNvSpPr txBox="1">
            <a:spLocks/>
          </p:cNvSpPr>
          <p:nvPr userDrawn="1"/>
        </p:nvSpPr>
        <p:spPr>
          <a:xfrm>
            <a:off x="7420310" y="6098192"/>
            <a:ext cx="1611684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Ste 200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3392564-F06F-5549-96D7-8C8C9C3AC8E9}"/>
              </a:ext>
            </a:extLst>
          </p:cNvPr>
          <p:cNvSpPr txBox="1">
            <a:spLocks/>
          </p:cNvSpPr>
          <p:nvPr userDrawn="1"/>
        </p:nvSpPr>
        <p:spPr>
          <a:xfrm>
            <a:off x="8750605" y="6098192"/>
            <a:ext cx="1911110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>
                <a:latin typeface="Arial" panose="020B0604020202020204" pitchFamily="34" charset="0"/>
              </a:rPr>
              <a:t>Philadelphia, PA 19104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1C92D1-4BF8-3249-AEF8-273ABF0C1530}"/>
              </a:ext>
            </a:extLst>
          </p:cNvPr>
          <p:cNvSpPr txBox="1">
            <a:spLocks/>
          </p:cNvSpPr>
          <p:nvPr userDrawn="1"/>
        </p:nvSpPr>
        <p:spPr>
          <a:xfrm>
            <a:off x="10586300" y="6098192"/>
            <a:ext cx="1528321" cy="27258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bg1"/>
                </a:solidFill>
                <a:latin typeface="Proxima Nova" panose="02000506030000020004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200" b="0" i="0" err="1">
                <a:solidFill>
                  <a:schemeClr val="accent2"/>
                </a:solidFill>
                <a:latin typeface="Arial" panose="020B0604020202020204" pitchFamily="34" charset="0"/>
              </a:rPr>
              <a:t>carismatx.com</a:t>
            </a:r>
            <a:endParaRPr lang="en-US" sz="1200" b="0" i="0">
              <a:solidFill>
                <a:schemeClr val="accent2"/>
              </a:solidFill>
              <a:latin typeface="Arial" panose="020B060402020202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D01EAA2-90D3-2049-ABA5-79ACF205A78F}"/>
              </a:ext>
            </a:extLst>
          </p:cNvPr>
          <p:cNvCxnSpPr>
            <a:cxnSpLocks/>
          </p:cNvCxnSpPr>
          <p:nvPr userDrawn="1"/>
        </p:nvCxnSpPr>
        <p:spPr>
          <a:xfrm>
            <a:off x="7775945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5C31B51-B7AA-514C-AFCF-9FA146531705}"/>
              </a:ext>
            </a:extLst>
          </p:cNvPr>
          <p:cNvCxnSpPr>
            <a:cxnSpLocks/>
          </p:cNvCxnSpPr>
          <p:nvPr userDrawn="1"/>
        </p:nvCxnSpPr>
        <p:spPr>
          <a:xfrm>
            <a:off x="8711609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C2E2D7F-EA4C-7645-AAD3-346AC6845BBD}"/>
              </a:ext>
            </a:extLst>
          </p:cNvPr>
          <p:cNvCxnSpPr>
            <a:cxnSpLocks/>
          </p:cNvCxnSpPr>
          <p:nvPr userDrawn="1"/>
        </p:nvCxnSpPr>
        <p:spPr>
          <a:xfrm>
            <a:off x="10660912" y="6170688"/>
            <a:ext cx="0" cy="1275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B608B6C-2B0D-D045-9CBD-6A1117A89886}"/>
              </a:ext>
            </a:extLst>
          </p:cNvPr>
          <p:cNvGrpSpPr/>
          <p:nvPr userDrawn="1"/>
        </p:nvGrpSpPr>
        <p:grpSpPr>
          <a:xfrm>
            <a:off x="5004491" y="4072333"/>
            <a:ext cx="477936" cy="49967"/>
            <a:chOff x="2855729" y="2627616"/>
            <a:chExt cx="838266" cy="8763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C5D65D6-9197-AB4F-A4F5-111494AA69B2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60156CA-ED77-2246-9D05-BC9F9672245D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BFB98BC8-EA72-B44C-B359-318E26EA252A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3D7D248-CC16-D949-8591-7C9CACF52CF3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54EAF7B-6519-1A48-93F4-2C2876508CD5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96AECD-13E2-C54B-8FC8-4529B00CF23F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4733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D16A1F2-3196-D841-9262-A0ADD6AC5DD2}"/>
              </a:ext>
            </a:extLst>
          </p:cNvPr>
          <p:cNvSpPr/>
          <p:nvPr userDrawn="1"/>
        </p:nvSpPr>
        <p:spPr>
          <a:xfrm>
            <a:off x="-1405" y="0"/>
            <a:ext cx="12193405" cy="6858000"/>
          </a:xfrm>
          <a:prstGeom prst="rect">
            <a:avLst/>
          </a:prstGeom>
          <a:gradFill flip="none" rotWithShape="1">
            <a:gsLst>
              <a:gs pos="0">
                <a:srgbClr val="23A8BC"/>
              </a:gs>
              <a:gs pos="76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3DB8D0-41EC-8848-9D2E-DE5303C60D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2376" y="4910328"/>
            <a:ext cx="6473952" cy="1728216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300" baseline="0" dirty="0">
                <a:solidFill>
                  <a:schemeClr val="bg1"/>
                </a:solidFill>
                <a:effectLst/>
                <a:latin typeface="Montserrat Light" pitchFamily="2" charset="77"/>
                <a:ea typeface="+mj-ea"/>
                <a:cs typeface="Montserrat Light" pitchFamily="2" charset="77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E2A3-8B9B-404E-BAB8-9058F5CCBA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22377" y="3928533"/>
            <a:ext cx="6473952" cy="897467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lang="en-US" sz="1400" b="1" i="0" kern="1200" cap="none" spc="300" baseline="0" dirty="0">
                <a:solidFill>
                  <a:schemeClr val="accent2"/>
                </a:solidFill>
                <a:effectLst/>
                <a:latin typeface="Montserrat" panose="02000505000000020004" pitchFamily="2" charset="77"/>
                <a:ea typeface="+mn-ea"/>
                <a:cs typeface="Montserrat-Ligh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DDC5C1-3F18-534E-AFDE-67C55AC057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3999" y="658964"/>
            <a:ext cx="2121160" cy="564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55F154-DFB0-E440-A15F-B3AB6037C0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168" t="2062" b="14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D1A9AA19-508E-6540-97C2-9B0956CFB8B8}"/>
              </a:ext>
            </a:extLst>
          </p:cNvPr>
          <p:cNvSpPr/>
          <p:nvPr userDrawn="1"/>
        </p:nvSpPr>
        <p:spPr>
          <a:xfrm>
            <a:off x="5726644" y="713057"/>
            <a:ext cx="111981" cy="1119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5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DB8D0-41EC-8848-9D2E-DE5303C60D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035" y="1527477"/>
            <a:ext cx="7087565" cy="2387600"/>
          </a:xfrm>
          <a:prstGeom prst="rect">
            <a:avLst/>
          </a:prstGeom>
        </p:spPr>
        <p:txBody>
          <a:bodyPr anchor="b"/>
          <a:lstStyle>
            <a:lvl1pPr algn="l">
              <a:defRPr sz="44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7E2A3-8B9B-404E-BAB8-9058F5CCBA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2035" y="4384745"/>
            <a:ext cx="70875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543DD-4043-664B-A813-FC1523705300}"/>
              </a:ext>
            </a:extLst>
          </p:cNvPr>
          <p:cNvSpPr/>
          <p:nvPr userDrawn="1"/>
        </p:nvSpPr>
        <p:spPr>
          <a:xfrm>
            <a:off x="11245516" y="6288505"/>
            <a:ext cx="401052" cy="449179"/>
          </a:xfrm>
          <a:prstGeom prst="rect">
            <a:avLst/>
          </a:prstGeom>
          <a:solidFill>
            <a:srgbClr val="0A4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AA47E6-B62E-7247-A48E-4C8D4BEF0969}"/>
              </a:ext>
            </a:extLst>
          </p:cNvPr>
          <p:cNvGrpSpPr/>
          <p:nvPr userDrawn="1"/>
        </p:nvGrpSpPr>
        <p:grpSpPr>
          <a:xfrm>
            <a:off x="1226916" y="4083728"/>
            <a:ext cx="477936" cy="49967"/>
            <a:chOff x="2855729" y="2627616"/>
            <a:chExt cx="838266" cy="8763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1D92B8-DE1F-0C44-B542-B9B7660AD490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1CB867F-450F-974A-AB4F-58ACAA629471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01DB42-C3E9-8C41-B776-FA7062B055BC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81170D0-1A27-4642-883A-B92A5DFB674E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CB9FE9A-8DAC-0642-B3F4-05504BEECA95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2984CFE-1A53-D743-AC67-D6A807BC7199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950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5C94194-236D-9A49-9C0F-ED6733F1D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064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9E2744-E665-AC40-9F8C-A05498E1788F}" type="datetime1">
              <a:rPr lang="en-US" smtClean="0"/>
              <a:t>1/11/22</a:t>
            </a:fld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D452F4E-E0DD-5E4B-9114-2F7B3369F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0511" y="6356350"/>
            <a:ext cx="473597" cy="365125"/>
          </a:xfrm>
        </p:spPr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BDC8F4D-D625-3846-A304-08EE9C1BEC9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2035" y="1363269"/>
            <a:ext cx="8013540" cy="2387600"/>
          </a:xfrm>
          <a:prstGeom prst="rect">
            <a:avLst/>
          </a:prstGeom>
        </p:spPr>
        <p:txBody>
          <a:bodyPr anchor="b"/>
          <a:lstStyle>
            <a:lvl1pPr algn="l">
              <a:defRPr sz="4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DIVIDER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68BBD59-699D-694D-AA88-400D302911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2035" y="3883895"/>
            <a:ext cx="7087565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6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DIVIDER SUBTITLE</a:t>
            </a:r>
          </a:p>
        </p:txBody>
      </p:sp>
    </p:spTree>
    <p:extLst>
      <p:ext uri="{BB962C8B-B14F-4D97-AF65-F5344CB8AC3E}">
        <p14:creationId xmlns:p14="http://schemas.microsoft.com/office/powerpoint/2010/main" val="2696576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2B99-70BF-4B4E-AFCC-37F70F11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A8D44-DF6C-2E47-BC81-6D15C6349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200" b="0" i="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EAC42E-55E4-254E-9BA6-D38C937E2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D00466D-59A8-A143-837F-E8C436134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5" y="369687"/>
            <a:ext cx="10872486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FBD0465-4E4D-E847-8FAB-4F24CD702DD3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7A8EA6E2-DF4E-054E-BC3C-2C95C98CC560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00C5ED9-049F-5F48-B04F-40F590F88819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054741F-32C2-4749-8513-915EEB747C2A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C71B078-9A89-2041-B2DA-5DD9D8130242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F0A005-F776-B04E-8585-2B821350C6B4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B40B786-CA7D-0D4A-97BE-6B032DA8048D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151300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2B99-70BF-4B4E-AFCC-37F70F11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A8D44-DF6C-2E47-BC81-6D15C6349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200" b="0" i="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35C58ECF-07EE-F249-880D-8CDD41592BEB}" type="datetime1">
              <a:rPr lang="en-US" smtClean="0"/>
              <a:pPr/>
              <a:t>1/11/22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EAC42E-55E4-254E-9BA6-D38C937E2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CA302D6-9904-024E-AE4B-48305CF163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8025" y="1368645"/>
            <a:ext cx="10872485" cy="3842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i="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000" b="0" i="0" kern="1200" dirty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Master Subtitle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1B77683-4685-394D-BB54-189E697193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5" y="369687"/>
            <a:ext cx="10872486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DFF60B-E3DB-5D41-832A-428131294778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EA2864-534A-8047-8D7F-93B58715909E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0B99D4-107E-4D4B-A222-FA06B832E517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516689-BE20-2B43-8C47-7FD5493DB972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617594F-A1D3-3A40-A8BF-C1B9CCEA77D9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65D6159-E39A-1F4E-BEE0-F3AF247ADDA0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C2778C1-9B79-774B-93F7-524D4068E7E1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569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2B99-70BF-4B4E-AFCC-37F70F11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A8D44-DF6C-2E47-BC81-6D15C6349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200" b="0" i="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3F8429BB-6DB5-EA4C-B77E-01E8B20226CE}" type="datetime1">
              <a:rPr lang="en-US" smtClean="0"/>
              <a:pPr/>
              <a:t>1/11/22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EAC42E-55E4-254E-9BA6-D38C937E2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FCE5F-46C1-CC48-839D-2013E660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25" y="1825625"/>
            <a:ext cx="10872485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3pPr>
            <a:lvl4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4pPr>
            <a:lvl5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7F2EFEC-A662-574A-86C5-E05A4F619E7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5" y="369687"/>
            <a:ext cx="10872486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C3C2E0B-F755-2C40-A468-BBA4B26E161D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BBB327F-17D8-5440-B525-471DA3C2E0CF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A206FD1F-3D13-8B4B-B368-DD7DF2112397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6DB9EB5-8408-7C45-ADD2-6586D1615B97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F39206D-62B6-C141-B8A2-CED6A889F4C1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EF073DF-A4F2-0C42-91DA-5B415822FFB6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B16E5268-2B9B-D946-86BC-BF1422EB8897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857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E2B99-70BF-4B4E-AFCC-37F70F118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3A8D44-DF6C-2E47-BC81-6D15C6349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200" b="0" i="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BD92BD84-4062-DF4A-BED3-E8250F769214}" type="datetime1">
              <a:rPr lang="en-US" smtClean="0"/>
              <a:pPr/>
              <a:t>1/11/22</a:t>
            </a:fld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31EAC42E-55E4-254E-9BA6-D38C937E2D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C7FCE5F-46C1-CC48-839D-2013E660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025" y="1825625"/>
            <a:ext cx="5091575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3pPr>
            <a:lvl4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4pPr>
            <a:lvl5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E5C8046-F315-2A42-9F77-33A4E902C9DF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78935" y="1825625"/>
            <a:ext cx="5091575" cy="4351338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  <a:lvl2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2pPr>
            <a:lvl3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3pPr>
            <a:lvl4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4pPr>
            <a:lvl5pPr>
              <a:defRPr b="0" i="0">
                <a:solidFill>
                  <a:schemeClr val="accent4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32B0BC-81F3-5A44-93CB-23F4FB97702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5" y="369687"/>
            <a:ext cx="10872486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7FD8ABD-054F-4749-AFE0-BAEAB1B7022A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BE15DBB-D087-DF4C-97B8-A23F17BEF71E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C61EA4-7FD1-D543-88EC-37A9DB1571B2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DC6F090-A0F3-174A-83AE-E90ADF320246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EDC5DBD-AFBA-3A4F-9026-C15359AB3959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6176831-C7EB-C746-8E88-5E6A23AFF903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23400A7-8B37-9740-B81D-1A72226D717B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621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6CF104-1874-CA44-B11F-416A5C25B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CA2BDFC-25F8-EE44-B0AD-76ADB8F5D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00641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FE2244F-AE2E-514D-BDF2-2B63CA6BEE50}" type="datetime1">
              <a:rPr lang="en-US" smtClean="0"/>
              <a:t>1/11/22</a:t>
            </a:fld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FB6730C0-8E44-D640-A200-881169DEE5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8639" y="6268913"/>
            <a:ext cx="1371600" cy="384213"/>
          </a:xfrm>
          <a:prstGeom prst="rect">
            <a:avLst/>
          </a:prstGeom>
        </p:spPr>
      </p:pic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E9D3CE80-BA2F-6648-86AE-B5DE3B886CA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8025" y="1793289"/>
            <a:ext cx="4459126" cy="561330"/>
          </a:xfrm>
          <a:prstGeom prst="rect">
            <a:avLst/>
          </a:prstGeom>
          <a:noFill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1" i="0" kern="1200" dirty="0" smtClean="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dirty="0" smtClean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i="0" kern="1200" dirty="0">
                <a:solidFill>
                  <a:schemeClr val="accent1"/>
                </a:solidFill>
                <a:latin typeface="Proxima Nova" panose="02000506030000020004" pitchFamily="2" charset="0"/>
                <a:ea typeface="+mj-ea"/>
                <a:cs typeface="+mj-cs"/>
              </a:defRPr>
            </a:lvl5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6C11D3C-5ECB-5940-A84B-AF4FE233BC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488" y="3295303"/>
            <a:ext cx="4459126" cy="1963738"/>
          </a:xfrm>
          <a:prstGeom prst="rect">
            <a:avLst/>
          </a:prstGeom>
        </p:spPr>
        <p:txBody>
          <a:bodyPr/>
          <a:lstStyle>
            <a:lvl1pPr marL="274320" indent="-173736">
              <a:buClr>
                <a:schemeClr val="accent2"/>
              </a:buClr>
              <a:buFont typeface="Arial" panose="020B0604020202020204" pitchFamily="34" charset="0"/>
              <a:buChar char="•"/>
              <a:defRPr sz="1800" b="0" i="0">
                <a:solidFill>
                  <a:schemeClr val="accent3"/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Proxima Nova" panose="02000506030000020004" pitchFamily="2" charset="0"/>
              </a:defRPr>
            </a:lvl5pPr>
          </a:lstStyle>
          <a:p>
            <a:pPr lvl="0"/>
            <a:r>
              <a:rPr lang="en-US"/>
              <a:t>Click to edit Master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8C9EABB-C813-D143-9A1C-AB64A3FD1C7A}"/>
              </a:ext>
            </a:extLst>
          </p:cNvPr>
          <p:cNvCxnSpPr>
            <a:cxnSpLocks/>
          </p:cNvCxnSpPr>
          <p:nvPr userDrawn="1"/>
        </p:nvCxnSpPr>
        <p:spPr>
          <a:xfrm>
            <a:off x="5057157" y="363071"/>
            <a:ext cx="0" cy="595543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4884DDEB-3544-F644-AE3D-D67D0F6921B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24" y="369687"/>
            <a:ext cx="4458671" cy="998958"/>
          </a:xfrm>
          <a:prstGeom prst="rect">
            <a:avLst/>
          </a:prstGeom>
        </p:spPr>
        <p:txBody>
          <a:bodyPr anchor="t"/>
          <a:lstStyle>
            <a:lvl1pPr algn="l">
              <a:defRPr sz="2800" b="1" i="0">
                <a:solidFill>
                  <a:schemeClr val="accent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/>
              <a:t>Click To Edit Master Title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75495D-767D-864A-88E6-2D2AC295A3BC}"/>
              </a:ext>
            </a:extLst>
          </p:cNvPr>
          <p:cNvGrpSpPr/>
          <p:nvPr userDrawn="1"/>
        </p:nvGrpSpPr>
        <p:grpSpPr>
          <a:xfrm rot="16200000">
            <a:off x="227865" y="608853"/>
            <a:ext cx="477936" cy="49967"/>
            <a:chOff x="2855729" y="2627616"/>
            <a:chExt cx="838266" cy="87638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0A422F7-3E15-E145-A7B7-60AA350B09D1}"/>
                </a:ext>
              </a:extLst>
            </p:cNvPr>
            <p:cNvSpPr/>
            <p:nvPr/>
          </p:nvSpPr>
          <p:spPr>
            <a:xfrm>
              <a:off x="2855729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CCE2A18-07F3-8246-B2DC-EC0DB869BE2F}"/>
                </a:ext>
              </a:extLst>
            </p:cNvPr>
            <p:cNvSpPr/>
            <p:nvPr/>
          </p:nvSpPr>
          <p:spPr>
            <a:xfrm>
              <a:off x="3005855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DF70E930-5466-AF42-87EF-A4B4D95B3E5A}"/>
                </a:ext>
              </a:extLst>
            </p:cNvPr>
            <p:cNvSpPr/>
            <p:nvPr/>
          </p:nvSpPr>
          <p:spPr>
            <a:xfrm>
              <a:off x="3155981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37EB880-E40E-844F-9C1B-8D3C231F91E3}"/>
                </a:ext>
              </a:extLst>
            </p:cNvPr>
            <p:cNvSpPr/>
            <p:nvPr/>
          </p:nvSpPr>
          <p:spPr>
            <a:xfrm>
              <a:off x="330610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7EB291A-3256-144C-92B5-106223EDF756}"/>
                </a:ext>
              </a:extLst>
            </p:cNvPr>
            <p:cNvSpPr/>
            <p:nvPr/>
          </p:nvSpPr>
          <p:spPr>
            <a:xfrm>
              <a:off x="3456233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2C083FD-89CE-F94B-828A-BCABD6A30608}"/>
                </a:ext>
              </a:extLst>
            </p:cNvPr>
            <p:cNvSpPr/>
            <p:nvPr/>
          </p:nvSpPr>
          <p:spPr>
            <a:xfrm>
              <a:off x="3606357" y="2627616"/>
              <a:ext cx="87638" cy="876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C9338F98-A528-9E45-AD21-B631B2BBDB0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39" y="6268912"/>
            <a:ext cx="1371600" cy="384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872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F5E8A-65E1-9A44-A9E3-EA14F159E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0511" y="6356350"/>
            <a:ext cx="473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fld id="{3952AD4A-6521-FE44-8BE3-F4248C20E8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EFED2FC-D1F2-A142-9B69-D728CC9719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en-US" sz="1200" b="0" i="0" kern="1200" smtClean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fld id="{AB2BF4B3-5D63-E44B-B39B-2EA5CBC9A722}" type="datetime1">
              <a:rPr lang="en-US" smtClean="0"/>
              <a:pPr/>
              <a:t>1/11/22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4F0C4B-2D9A-C743-B865-E656ACD5F617}"/>
              </a:ext>
            </a:extLst>
          </p:cNvPr>
          <p:cNvCxnSpPr>
            <a:cxnSpLocks/>
          </p:cNvCxnSpPr>
          <p:nvPr userDrawn="1"/>
        </p:nvCxnSpPr>
        <p:spPr>
          <a:xfrm>
            <a:off x="11354282" y="6394750"/>
            <a:ext cx="0" cy="28832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254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80" r:id="rId2"/>
    <p:sldLayoutId id="2147483718" r:id="rId3"/>
    <p:sldLayoutId id="2147483719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7" r:id="rId10"/>
    <p:sldLayoutId id="2147483776" r:id="rId11"/>
    <p:sldLayoutId id="2147483733" r:id="rId12"/>
    <p:sldLayoutId id="2147483779" r:id="rId13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9.png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38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1.wdp"/><Relationship Id="rId7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emf"/><Relationship Id="rId10" Type="http://schemas.openxmlformats.org/officeDocument/2006/relationships/image" Target="../media/image48.png"/><Relationship Id="rId4" Type="http://schemas.microsoft.com/office/2007/relationships/hdphoto" Target="../media/hdphoto2.wdp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sv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15.png"/><Relationship Id="rId7" Type="http://schemas.openxmlformats.org/officeDocument/2006/relationships/image" Target="../media/image13.png"/><Relationship Id="rId12" Type="http://schemas.openxmlformats.org/officeDocument/2006/relationships/image" Target="../media/image7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9.svg"/><Relationship Id="rId11" Type="http://schemas.openxmlformats.org/officeDocument/2006/relationships/image" Target="../media/image73.png"/><Relationship Id="rId5" Type="http://schemas.openxmlformats.org/officeDocument/2006/relationships/image" Target="../media/image11.png"/><Relationship Id="rId10" Type="http://schemas.openxmlformats.org/officeDocument/2006/relationships/image" Target="../media/image72.svg"/><Relationship Id="rId4" Type="http://schemas.openxmlformats.org/officeDocument/2006/relationships/image" Target="../media/image68.svg"/><Relationship Id="rId9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tiff"/><Relationship Id="rId13" Type="http://schemas.openxmlformats.org/officeDocument/2006/relationships/image" Target="../media/image85.png"/><Relationship Id="rId18" Type="http://schemas.openxmlformats.org/officeDocument/2006/relationships/image" Target="../media/image90.jpeg"/><Relationship Id="rId3" Type="http://schemas.openxmlformats.org/officeDocument/2006/relationships/image" Target="../media/image75.jpeg"/><Relationship Id="rId21" Type="http://schemas.openxmlformats.org/officeDocument/2006/relationships/image" Target="../media/image93.png"/><Relationship Id="rId7" Type="http://schemas.openxmlformats.org/officeDocument/2006/relationships/image" Target="../media/image79.jpeg"/><Relationship Id="rId12" Type="http://schemas.openxmlformats.org/officeDocument/2006/relationships/image" Target="../media/image84.png"/><Relationship Id="rId17" Type="http://schemas.openxmlformats.org/officeDocument/2006/relationships/image" Target="../media/image89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8.jpe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3.tiff"/><Relationship Id="rId5" Type="http://schemas.openxmlformats.org/officeDocument/2006/relationships/image" Target="../media/image77.jpeg"/><Relationship Id="rId15" Type="http://schemas.openxmlformats.org/officeDocument/2006/relationships/image" Target="../media/image87.png"/><Relationship Id="rId10" Type="http://schemas.openxmlformats.org/officeDocument/2006/relationships/image" Target="../media/image82.tiff"/><Relationship Id="rId19" Type="http://schemas.openxmlformats.org/officeDocument/2006/relationships/image" Target="../media/image91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Relationship Id="rId14" Type="http://schemas.openxmlformats.org/officeDocument/2006/relationships/image" Target="../media/image8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98.em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95.e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97.emf"/><Relationship Id="rId5" Type="http://schemas.openxmlformats.org/officeDocument/2006/relationships/image" Target="../media/image94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9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emf"/><Relationship Id="rId12" Type="http://schemas.openxmlformats.org/officeDocument/2006/relationships/image" Target="../media/image3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32.jpeg"/><Relationship Id="rId5" Type="http://schemas.openxmlformats.org/officeDocument/2006/relationships/image" Target="../media/image28.emf"/><Relationship Id="rId10" Type="http://schemas.openxmlformats.org/officeDocument/2006/relationships/image" Target="../media/image31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30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37928C1-AA28-A042-A50A-290053AE9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3187" y="3595338"/>
            <a:ext cx="6288024" cy="1728216"/>
          </a:xfrm>
        </p:spPr>
        <p:txBody>
          <a:bodyPr/>
          <a:lstStyle/>
          <a:p>
            <a:r>
              <a:rPr lang="en-US" sz="2400"/>
              <a:t>HARNESSING THE POWER OF ENGINEERED MACROPHAGES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DDA706C-F024-0849-BC15-1857D969D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8587" y="4762094"/>
            <a:ext cx="6941106" cy="987214"/>
          </a:xfrm>
        </p:spPr>
        <p:txBody>
          <a:bodyPr/>
          <a:lstStyle/>
          <a:p>
            <a:r>
              <a:rPr lang="en-US" sz="2000" b="0" dirty="0"/>
              <a:t>CARISMA Therapeutics </a:t>
            </a:r>
          </a:p>
          <a:p>
            <a:r>
              <a:rPr lang="en-US" sz="2000" b="0" dirty="0"/>
              <a:t>January 2022</a:t>
            </a:r>
          </a:p>
        </p:txBody>
      </p:sp>
    </p:spTree>
    <p:extLst>
      <p:ext uri="{BB962C8B-B14F-4D97-AF65-F5344CB8AC3E}">
        <p14:creationId xmlns:p14="http://schemas.microsoft.com/office/powerpoint/2010/main" val="143184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623F16-7EED-4103-8864-B2DDB9F2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BF919-23EB-4828-B38A-19B1F3B7A3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10CB117-9AE0-4FCF-B80F-55BA194F53F1}" type="datetime1">
              <a:rPr lang="en-US" smtClean="0"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C1C9940-F366-4D64-9A6D-23ABAB7BC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5" y="260505"/>
            <a:ext cx="11593975" cy="998958"/>
          </a:xfrm>
        </p:spPr>
        <p:txBody>
          <a:bodyPr lIns="91440" tIns="45720" rIns="91440" bIns="45720" anchor="t"/>
          <a:lstStyle/>
          <a:p>
            <a:r>
              <a:rPr lang="en-US">
                <a:latin typeface="Arial"/>
                <a:cs typeface="Arial"/>
              </a:rPr>
              <a:t>CT-0508 Was Well Tolerated With No Dose Limiting Toxicities</a:t>
            </a:r>
            <a:br>
              <a:rPr lang="en-US">
                <a:latin typeface="Arial"/>
                <a:cs typeface="Arial"/>
              </a:rPr>
            </a:br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407AE44-E39C-3B45-9B6F-66D888ED5733}"/>
              </a:ext>
            </a:extLst>
          </p:cNvPr>
          <p:cNvGraphicFramePr>
            <a:graphicFrameLocks noGrp="1"/>
          </p:cNvGraphicFramePr>
          <p:nvPr/>
        </p:nvGraphicFramePr>
        <p:xfrm>
          <a:off x="648825" y="1542489"/>
          <a:ext cx="6180925" cy="4255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8065">
                  <a:extLst>
                    <a:ext uri="{9D8B030D-6E8A-4147-A177-3AD203B41FA5}">
                      <a16:colId xmlns:a16="http://schemas.microsoft.com/office/drawing/2014/main" val="1617604291"/>
                    </a:ext>
                  </a:extLst>
                </a:gridCol>
                <a:gridCol w="779206">
                  <a:extLst>
                    <a:ext uri="{9D8B030D-6E8A-4147-A177-3AD203B41FA5}">
                      <a16:colId xmlns:a16="http://schemas.microsoft.com/office/drawing/2014/main" val="4266337071"/>
                    </a:ext>
                  </a:extLst>
                </a:gridCol>
                <a:gridCol w="733173">
                  <a:extLst>
                    <a:ext uri="{9D8B030D-6E8A-4147-A177-3AD203B41FA5}">
                      <a16:colId xmlns:a16="http://schemas.microsoft.com/office/drawing/2014/main" val="2699868297"/>
                    </a:ext>
                  </a:extLst>
                </a:gridCol>
                <a:gridCol w="850481">
                  <a:extLst>
                    <a:ext uri="{9D8B030D-6E8A-4147-A177-3AD203B41FA5}">
                      <a16:colId xmlns:a16="http://schemas.microsoft.com/office/drawing/2014/main" val="1158799701"/>
                    </a:ext>
                  </a:extLst>
                </a:gridCol>
              </a:tblGrid>
              <a:tr h="1085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AE Term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Grade*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DLT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SAE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1379877186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Abdominal pain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1426909251"/>
                  </a:ext>
                </a:extLst>
              </a:tr>
              <a:tr h="520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Back pain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135232153"/>
                  </a:ext>
                </a:extLst>
              </a:tr>
              <a:tr h="16383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Concentration impairment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553754961"/>
                  </a:ext>
                </a:extLst>
              </a:tr>
              <a:tr h="2064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Cytokine release syndrome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4223358852"/>
                  </a:ext>
                </a:extLst>
              </a:tr>
              <a:tr h="1085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Diarrhea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860764244"/>
                  </a:ext>
                </a:extLst>
              </a:tr>
              <a:tr h="1085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Dysgeusia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58512418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Hoarseness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4290461879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Hypertension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181010644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Hypotension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707379819"/>
                  </a:ext>
                </a:extLst>
              </a:tr>
              <a:tr h="18314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Lymphocyte count decreased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1785076196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Paresthesia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4176480389"/>
                  </a:ext>
                </a:extLst>
              </a:tr>
              <a:tr h="1301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Platelet count decreased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2836541335"/>
                  </a:ext>
                </a:extLst>
              </a:tr>
              <a:tr h="1085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Pruritis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644966680"/>
                  </a:ext>
                </a:extLst>
              </a:tr>
              <a:tr h="229701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Upper GI hemorrhage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Yes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3213442810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Urinary retention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4217873839"/>
                  </a:ext>
                </a:extLst>
              </a:tr>
              <a:tr h="28647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White blood cell count decreased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1519606940"/>
                  </a:ext>
                </a:extLst>
              </a:tr>
              <a:tr h="191885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Worsening anemia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2466516315"/>
                  </a:ext>
                </a:extLst>
              </a:tr>
              <a:tr h="2328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Worsening lymphocyte count decrease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400" u="none" strike="noStrike">
                          <a:effectLst/>
                          <a:latin typeface="+mj-lt"/>
                        </a:rPr>
                        <a:t>No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815" marR="5815" marT="5815" marB="0" anchor="ctr"/>
                </a:tc>
                <a:extLst>
                  <a:ext uri="{0D108BD9-81ED-4DB2-BD59-A6C34878D82A}">
                    <a16:rowId xmlns:a16="http://schemas.microsoft.com/office/drawing/2014/main" val="2620518490"/>
                  </a:ext>
                </a:extLst>
              </a:tr>
            </a:tbl>
          </a:graphicData>
        </a:graphic>
      </p:graphicFrame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B69AFB6-612E-B04E-A28F-7DF7F2AFEDBE}"/>
              </a:ext>
            </a:extLst>
          </p:cNvPr>
          <p:cNvSpPr txBox="1">
            <a:spLocks/>
          </p:cNvSpPr>
          <p:nvPr/>
        </p:nvSpPr>
        <p:spPr>
          <a:xfrm>
            <a:off x="7219061" y="1353787"/>
            <a:ext cx="4725047" cy="486585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00000"/>
              </a:lnSpc>
            </a:pPr>
            <a:r>
              <a:rPr lang="en-US" sz="2200"/>
              <a:t>Majority of AEs were Grade 1</a:t>
            </a:r>
            <a:endParaRPr lang="en-US" sz="2200">
              <a:cs typeface="Arial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200"/>
              <a:t>No AEs leading to CT-0508 dose modification or discontinuation</a:t>
            </a:r>
            <a:endParaRPr lang="en-US" sz="2200">
              <a:cs typeface="Arial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200"/>
              <a:t>1 CRS Grade 2 on D3, characterized by fever and hypotension, resolved same day with acetaminophen, cefepime and fluids</a:t>
            </a:r>
            <a:endParaRPr lang="en-US" sz="2200">
              <a:cs typeface="Arial"/>
            </a:endParaRPr>
          </a:p>
          <a:p>
            <a:pPr marL="285750" indent="-285750">
              <a:lnSpc>
                <a:spcPct val="100000"/>
              </a:lnSpc>
            </a:pPr>
            <a:r>
              <a:rPr lang="en-US" sz="2200"/>
              <a:t>1 SAE of Upper GI Hemorrhage 88 days after last CT-0508 infusion, deemed unrelated to therapy</a:t>
            </a:r>
            <a:endParaRPr lang="en-US" sz="220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706605-7187-2343-8003-1A9DE03E2C84}"/>
              </a:ext>
            </a:extLst>
          </p:cNvPr>
          <p:cNvSpPr txBox="1"/>
          <p:nvPr/>
        </p:nvSpPr>
        <p:spPr>
          <a:xfrm>
            <a:off x="525453" y="5760699"/>
            <a:ext cx="1770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* Worst Grade reported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38E18-89D5-6546-929D-D5210B7B0104}"/>
              </a:ext>
            </a:extLst>
          </p:cNvPr>
          <p:cNvSpPr txBox="1"/>
          <p:nvPr/>
        </p:nvSpPr>
        <p:spPr>
          <a:xfrm>
            <a:off x="648825" y="1235073"/>
            <a:ext cx="4938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cs typeface="Arial"/>
              </a:rPr>
              <a:t>AEs with a start date on or after the first dose of CT-0508: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192621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43CCF-F2FB-41EA-B545-7A660354C3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3462" y="200786"/>
            <a:ext cx="11808950" cy="998958"/>
          </a:xfrm>
        </p:spPr>
        <p:txBody>
          <a:bodyPr>
            <a:noAutofit/>
          </a:bodyPr>
          <a:lstStyle/>
          <a:p>
            <a:r>
              <a:rPr lang="en-US" dirty="0"/>
              <a:t>CT-0508 Leads to Transient Elevations of Pro-Inflammatory Cytokines in Peripheral Blood</a:t>
            </a:r>
            <a:endParaRPr lang="en-US" sz="28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7919CEE-9912-47C5-9566-2B728107EAA9}"/>
              </a:ext>
            </a:extLst>
          </p:cNvPr>
          <p:cNvSpPr txBox="1"/>
          <p:nvPr/>
        </p:nvSpPr>
        <p:spPr>
          <a:xfrm>
            <a:off x="2733059" y="6242488"/>
            <a:ext cx="74888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i="1">
                <a:solidFill>
                  <a:srgbClr val="6C6D70"/>
                </a:solidFill>
              </a:rPr>
              <a:t>Severe CRS is characterized by sustained increased of these factors, commonly starting several days after infusion.</a:t>
            </a:r>
          </a:p>
          <a:p>
            <a:pPr algn="just"/>
            <a:r>
              <a:rPr lang="en-US" sz="1000" i="1">
                <a:solidFill>
                  <a:srgbClr val="6C6D70"/>
                </a:solidFill>
              </a:rPr>
              <a:t>All cytokine elevations were transient, self-limiting, and peaked acutely (2-4 hours) post each infusion.</a:t>
            </a:r>
            <a:endParaRPr lang="en-US" sz="1000" i="1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E59C81-7737-4738-A926-1EE3E7035C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7B71E2F-660C-4720-8B90-A6D2C0C55DA2}" type="datetime1">
              <a:rPr lang="en-US" smtClean="0"/>
              <a:t>1/11/22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E70E1F-1508-41FA-9756-29948DB4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11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7CC37F-E9BE-B64F-8EAD-0A11957052E3}"/>
              </a:ext>
            </a:extLst>
          </p:cNvPr>
          <p:cNvSpPr/>
          <p:nvPr/>
        </p:nvSpPr>
        <p:spPr>
          <a:xfrm>
            <a:off x="6201103" y="5414810"/>
            <a:ext cx="4792718" cy="344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F098AFF-A020-42D0-9A75-5632C26EF826}"/>
              </a:ext>
            </a:extLst>
          </p:cNvPr>
          <p:cNvGrpSpPr/>
          <p:nvPr/>
        </p:nvGrpSpPr>
        <p:grpSpPr>
          <a:xfrm>
            <a:off x="95590" y="1382614"/>
            <a:ext cx="12037138" cy="4146047"/>
            <a:chOff x="24994192" y="13249594"/>
            <a:chExt cx="12037138" cy="414604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AB6EECF-C06E-4826-A708-68DEF36063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05" t="6361" r="3568" b="32431"/>
            <a:stretch/>
          </p:blipFill>
          <p:spPr>
            <a:xfrm>
              <a:off x="25275594" y="13249594"/>
              <a:ext cx="11704320" cy="3837148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A8B2902-1887-43D9-940C-0147539F9DDD}"/>
                </a:ext>
              </a:extLst>
            </p:cNvPr>
            <p:cNvSpPr txBox="1"/>
            <p:nvPr/>
          </p:nvSpPr>
          <p:spPr>
            <a:xfrm rot="16200000">
              <a:off x="25443207" y="13806158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5DBE23B-AA7F-47C9-9C9D-54CD25C91AC1}"/>
                </a:ext>
              </a:extLst>
            </p:cNvPr>
            <p:cNvSpPr txBox="1"/>
            <p:nvPr/>
          </p:nvSpPr>
          <p:spPr>
            <a:xfrm rot="16200000">
              <a:off x="25443206" y="15051964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51BC9AF-1432-4EE4-B46D-13E3D4244BC7}"/>
                </a:ext>
              </a:extLst>
            </p:cNvPr>
            <p:cNvSpPr txBox="1"/>
            <p:nvPr/>
          </p:nvSpPr>
          <p:spPr>
            <a:xfrm rot="16200000">
              <a:off x="25443207" y="16318195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3A8BA5E-DE44-44E4-AC01-EB83B8951AF9}"/>
                </a:ext>
              </a:extLst>
            </p:cNvPr>
            <p:cNvSpPr txBox="1"/>
            <p:nvPr/>
          </p:nvSpPr>
          <p:spPr>
            <a:xfrm rot="16200000">
              <a:off x="30959517" y="13806158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6C019FB-FEC7-46F5-A095-BF85E4DAA270}"/>
                </a:ext>
              </a:extLst>
            </p:cNvPr>
            <p:cNvSpPr txBox="1"/>
            <p:nvPr/>
          </p:nvSpPr>
          <p:spPr>
            <a:xfrm rot="16200000">
              <a:off x="30959517" y="15051965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F4AB454-7511-49AF-8C0A-A4EF3D0AD5DD}"/>
                </a:ext>
              </a:extLst>
            </p:cNvPr>
            <p:cNvSpPr txBox="1"/>
            <p:nvPr/>
          </p:nvSpPr>
          <p:spPr>
            <a:xfrm rot="16200000">
              <a:off x="30959518" y="16327062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1 – Pre-infusion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40B2094-682A-440E-A9F5-21DB25991F4C}"/>
                </a:ext>
              </a:extLst>
            </p:cNvPr>
            <p:cNvSpPr txBox="1"/>
            <p:nvPr/>
          </p:nvSpPr>
          <p:spPr>
            <a:xfrm rot="16200000">
              <a:off x="26692237" y="13806158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387C06A-E271-4D0F-9552-3BFE5AF7ED74}"/>
                </a:ext>
              </a:extLst>
            </p:cNvPr>
            <p:cNvSpPr txBox="1"/>
            <p:nvPr/>
          </p:nvSpPr>
          <p:spPr>
            <a:xfrm rot="16200000">
              <a:off x="26692236" y="15051965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ED781AF-CB84-4C2F-8559-107E4354A209}"/>
                </a:ext>
              </a:extLst>
            </p:cNvPr>
            <p:cNvSpPr txBox="1"/>
            <p:nvPr/>
          </p:nvSpPr>
          <p:spPr>
            <a:xfrm rot="16200000">
              <a:off x="26692237" y="16319494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C7B69C0B-8840-4E88-970C-27F13B4632B4}"/>
                </a:ext>
              </a:extLst>
            </p:cNvPr>
            <p:cNvSpPr txBox="1"/>
            <p:nvPr/>
          </p:nvSpPr>
          <p:spPr>
            <a:xfrm rot="16200000">
              <a:off x="32218450" y="13806158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649602E-D5B1-4F36-9407-B1151D758A8D}"/>
                </a:ext>
              </a:extLst>
            </p:cNvPr>
            <p:cNvSpPr txBox="1"/>
            <p:nvPr/>
          </p:nvSpPr>
          <p:spPr>
            <a:xfrm rot="16200000">
              <a:off x="32218450" y="15051967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D72501B-75A9-4F00-902E-5EF0E22EA8ED}"/>
                </a:ext>
              </a:extLst>
            </p:cNvPr>
            <p:cNvSpPr txBox="1"/>
            <p:nvPr/>
          </p:nvSpPr>
          <p:spPr>
            <a:xfrm rot="16200000">
              <a:off x="32218451" y="16318837"/>
              <a:ext cx="808235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>
                  <a:solidFill>
                    <a:srgbClr val="6C6D70"/>
                  </a:solidFill>
                </a:rPr>
                <a:t>Day 3 – Pre-infusion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22DA30-C55E-4C11-A072-8856B53ADA3C}"/>
                </a:ext>
              </a:extLst>
            </p:cNvPr>
            <p:cNvSpPr txBox="1"/>
            <p:nvPr/>
          </p:nvSpPr>
          <p:spPr>
            <a:xfrm>
              <a:off x="25639980" y="17073401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B3C1683-AC0D-4BD7-A390-8E1C1F69A39A}"/>
                </a:ext>
              </a:extLst>
            </p:cNvPr>
            <p:cNvSpPr txBox="1"/>
            <p:nvPr/>
          </p:nvSpPr>
          <p:spPr>
            <a:xfrm>
              <a:off x="26907878" y="17074799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3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EB57FDF-0600-4E83-B3E7-3C973B54FDD9}"/>
                </a:ext>
              </a:extLst>
            </p:cNvPr>
            <p:cNvSpPr txBox="1"/>
            <p:nvPr/>
          </p:nvSpPr>
          <p:spPr>
            <a:xfrm>
              <a:off x="28157561" y="17076197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99AE8B8-01DA-435D-A721-0761B40DAB94}"/>
                </a:ext>
              </a:extLst>
            </p:cNvPr>
            <p:cNvSpPr txBox="1"/>
            <p:nvPr/>
          </p:nvSpPr>
          <p:spPr>
            <a:xfrm>
              <a:off x="29718496" y="17076941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A1EBDD5-5FD2-4105-BDC8-50DFC2BA0400}"/>
                </a:ext>
              </a:extLst>
            </p:cNvPr>
            <p:cNvSpPr txBox="1"/>
            <p:nvPr/>
          </p:nvSpPr>
          <p:spPr>
            <a:xfrm>
              <a:off x="31167369" y="17084324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1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DD43F50-9995-4961-9E94-2A486AF5FC75}"/>
                </a:ext>
              </a:extLst>
            </p:cNvPr>
            <p:cNvSpPr txBox="1"/>
            <p:nvPr/>
          </p:nvSpPr>
          <p:spPr>
            <a:xfrm>
              <a:off x="32415358" y="17085722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34F660-E3EB-499C-A237-0F9D4B4430A4}"/>
                </a:ext>
              </a:extLst>
            </p:cNvPr>
            <p:cNvSpPr txBox="1"/>
            <p:nvPr/>
          </p:nvSpPr>
          <p:spPr>
            <a:xfrm>
              <a:off x="33673645" y="17087120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9BEFC-9D96-4ADA-9084-964F3D6A0E96}"/>
                </a:ext>
              </a:extLst>
            </p:cNvPr>
            <p:cNvSpPr txBox="1"/>
            <p:nvPr/>
          </p:nvSpPr>
          <p:spPr>
            <a:xfrm>
              <a:off x="35234026" y="17087864"/>
              <a:ext cx="5997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>
                  <a:solidFill>
                    <a:srgbClr val="6C6D70"/>
                  </a:solidFill>
                </a:rPr>
                <a:t>Day 8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3671145-DA34-4EFF-A74B-336424A0DB00}"/>
                </a:ext>
              </a:extLst>
            </p:cNvPr>
            <p:cNvSpPr txBox="1"/>
            <p:nvPr/>
          </p:nvSpPr>
          <p:spPr>
            <a:xfrm rot="16200000">
              <a:off x="23899975" y="15154731"/>
              <a:ext cx="2530373" cy="341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6C6D70"/>
                  </a:solidFill>
                </a:rPr>
                <a:t>Serum concentration (</a:t>
              </a:r>
              <a:r>
                <a:rPr lang="en-US" sz="1600" err="1">
                  <a:solidFill>
                    <a:srgbClr val="6C6D70"/>
                  </a:solidFill>
                </a:rPr>
                <a:t>pg</a:t>
              </a:r>
              <a:r>
                <a:rPr lang="en-US" sz="1600">
                  <a:solidFill>
                    <a:srgbClr val="6C6D70"/>
                  </a:solidFill>
                </a:rPr>
                <a:t>/mL)</a:t>
              </a:r>
            </a:p>
          </p:txBody>
        </p: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F2E88CE4-CA83-4B52-BE40-3B7AD533AF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405" t="87401" r="3568" b="11509"/>
            <a:stretch/>
          </p:blipFill>
          <p:spPr>
            <a:xfrm>
              <a:off x="25275594" y="17066492"/>
              <a:ext cx="11713464" cy="68385"/>
            </a:xfrm>
            <a:prstGeom prst="rect">
              <a:avLst/>
            </a:prstGeom>
          </p:spPr>
        </p:pic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25A629A-CDCC-4AB4-9754-920ED54EE36C}"/>
                </a:ext>
              </a:extLst>
            </p:cNvPr>
            <p:cNvSpPr txBox="1"/>
            <p:nvPr/>
          </p:nvSpPr>
          <p:spPr>
            <a:xfrm>
              <a:off x="36106077" y="13298002"/>
              <a:ext cx="92525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chemeClr val="tx2"/>
                  </a:solidFill>
                </a:rPr>
                <a:t>Subject: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7A99E1C0-31B9-8249-AF54-648F046F5ADD}"/>
              </a:ext>
            </a:extLst>
          </p:cNvPr>
          <p:cNvSpPr/>
          <p:nvPr/>
        </p:nvSpPr>
        <p:spPr>
          <a:xfrm>
            <a:off x="11470511" y="1769576"/>
            <a:ext cx="662217" cy="4239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F9A632-93C2-AB43-AC8D-D6AA26D40F61}"/>
              </a:ext>
            </a:extLst>
          </p:cNvPr>
          <p:cNvSpPr txBox="1"/>
          <p:nvPr/>
        </p:nvSpPr>
        <p:spPr>
          <a:xfrm>
            <a:off x="11402875" y="1766241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Subject 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E32C78C3-7B08-1741-9954-68FE775AD8C5}"/>
              </a:ext>
            </a:extLst>
          </p:cNvPr>
          <p:cNvSpPr txBox="1"/>
          <p:nvPr/>
        </p:nvSpPr>
        <p:spPr>
          <a:xfrm>
            <a:off x="11402875" y="1986794"/>
            <a:ext cx="8242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Subject 2</a:t>
            </a:r>
          </a:p>
        </p:txBody>
      </p:sp>
    </p:spTree>
    <p:extLst>
      <p:ext uri="{BB962C8B-B14F-4D97-AF65-F5344CB8AC3E}">
        <p14:creationId xmlns:p14="http://schemas.microsoft.com/office/powerpoint/2010/main" val="2567415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E48C5-C36E-9548-9325-D5DBEE70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34E7B-1393-5C4F-AB27-5BD81B7EBE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1E472B34-03DF-4080-AE48-3E41FE61F6B3}" type="datetime1">
              <a:rPr lang="en-US" smtClean="0"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C848FD8-90AB-5A4D-9BA5-D4CEAEE4178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Tumor Microenvironment Analysis Using Single Cell </a:t>
            </a:r>
            <a:r>
              <a:rPr lang="en-US" err="1"/>
              <a:t>RNAseq</a:t>
            </a:r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009C545-BF57-4697-B710-76F6FB9997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00"/>
          <a:stretch/>
        </p:blipFill>
        <p:spPr>
          <a:xfrm>
            <a:off x="8080043" y="2468617"/>
            <a:ext cx="3864065" cy="192076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6CF77AA-3D8E-45C1-ABC4-1DAEB78478E9}"/>
              </a:ext>
            </a:extLst>
          </p:cNvPr>
          <p:cNvSpPr txBox="1"/>
          <p:nvPr/>
        </p:nvSpPr>
        <p:spPr>
          <a:xfrm>
            <a:off x="8616595" y="2160840"/>
            <a:ext cx="2999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Subject 1 CD45</a:t>
            </a:r>
            <a:r>
              <a:rPr lang="en-US" sz="1400" b="1" baseline="30000"/>
              <a:t>+</a:t>
            </a:r>
            <a:r>
              <a:rPr lang="en-US" sz="1400" b="1"/>
              <a:t> TME clustering: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CCEEDE-FDA1-604F-B7A4-A28EC08392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15" y="2043692"/>
            <a:ext cx="7679422" cy="27706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847759-73D7-6445-AB6C-31F52745B734}"/>
              </a:ext>
            </a:extLst>
          </p:cNvPr>
          <p:cNvSpPr txBox="1"/>
          <p:nvPr/>
        </p:nvSpPr>
        <p:spPr>
          <a:xfrm>
            <a:off x="2106771" y="1663151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Fresh biopsy material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94B3E19-5FF3-7D4D-A9AE-A9946EBF94D2}"/>
              </a:ext>
            </a:extLst>
          </p:cNvPr>
          <p:cNvSpPr txBox="1"/>
          <p:nvPr/>
        </p:nvSpPr>
        <p:spPr>
          <a:xfrm>
            <a:off x="3323073" y="1663151"/>
            <a:ext cx="1552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Single cell</a:t>
            </a:r>
          </a:p>
          <a:p>
            <a:pPr algn="ctr"/>
            <a:r>
              <a:rPr lang="en-US" sz="1200" b="1"/>
              <a:t>suspension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C675BCE-EB1D-9840-86FC-21F5DA796E67}"/>
              </a:ext>
            </a:extLst>
          </p:cNvPr>
          <p:cNvSpPr txBox="1"/>
          <p:nvPr/>
        </p:nvSpPr>
        <p:spPr>
          <a:xfrm>
            <a:off x="4689549" y="3504521"/>
            <a:ext cx="1552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CD45+ selection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AA03DCB-E0A1-DE49-9EC7-8C12D038CB87}"/>
              </a:ext>
            </a:extLst>
          </p:cNvPr>
          <p:cNvSpPr txBox="1"/>
          <p:nvPr/>
        </p:nvSpPr>
        <p:spPr>
          <a:xfrm>
            <a:off x="6086977" y="1672003"/>
            <a:ext cx="16626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10x Genomics</a:t>
            </a:r>
          </a:p>
          <a:p>
            <a:pPr algn="ctr"/>
            <a:r>
              <a:rPr lang="en-US" sz="1200" b="1"/>
              <a:t>Single cell RNA seq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67813C0-34A9-E242-AA4D-F02EF9F6B489}"/>
              </a:ext>
            </a:extLst>
          </p:cNvPr>
          <p:cNvSpPr txBox="1"/>
          <p:nvPr/>
        </p:nvSpPr>
        <p:spPr>
          <a:xfrm>
            <a:off x="1330734" y="3520420"/>
            <a:ext cx="125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Core needle biopsy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7CCF601C-1DB6-5643-8894-B6D5882A5274}"/>
              </a:ext>
            </a:extLst>
          </p:cNvPr>
          <p:cNvSpPr txBox="1"/>
          <p:nvPr/>
        </p:nvSpPr>
        <p:spPr>
          <a:xfrm>
            <a:off x="2255795" y="2873081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screening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820914F-D2B7-F240-9C68-0FFB0897236D}"/>
              </a:ext>
            </a:extLst>
          </p:cNvPr>
          <p:cNvSpPr txBox="1"/>
          <p:nvPr/>
        </p:nvSpPr>
        <p:spPr>
          <a:xfrm>
            <a:off x="2267953" y="3766881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Day 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29AB99D-36AC-754E-9A55-BE5FFEF9E6CE}"/>
              </a:ext>
            </a:extLst>
          </p:cNvPr>
          <p:cNvSpPr txBox="1"/>
          <p:nvPr/>
        </p:nvSpPr>
        <p:spPr>
          <a:xfrm>
            <a:off x="2255794" y="4677712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Week 4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0BBE210-B948-4842-BA26-335980D6D7D6}"/>
              </a:ext>
            </a:extLst>
          </p:cNvPr>
          <p:cNvSpPr txBox="1"/>
          <p:nvPr/>
        </p:nvSpPr>
        <p:spPr>
          <a:xfrm>
            <a:off x="3509148" y="2873081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screening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4108CEF-EEE6-9E42-9047-7FE4BEFEAE62}"/>
              </a:ext>
            </a:extLst>
          </p:cNvPr>
          <p:cNvSpPr txBox="1"/>
          <p:nvPr/>
        </p:nvSpPr>
        <p:spPr>
          <a:xfrm>
            <a:off x="3521306" y="3766881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Day 8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A2484B-28DA-D645-93B2-A593DE1BA979}"/>
              </a:ext>
            </a:extLst>
          </p:cNvPr>
          <p:cNvSpPr txBox="1"/>
          <p:nvPr/>
        </p:nvSpPr>
        <p:spPr>
          <a:xfrm>
            <a:off x="3509147" y="4677712"/>
            <a:ext cx="1254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Week 4</a:t>
            </a:r>
          </a:p>
        </p:txBody>
      </p:sp>
    </p:spTree>
    <p:extLst>
      <p:ext uri="{BB962C8B-B14F-4D97-AF65-F5344CB8AC3E}">
        <p14:creationId xmlns:p14="http://schemas.microsoft.com/office/powerpoint/2010/main" val="1501440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7585D5-F932-5145-91D5-A4E7D21F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56B2E-EE11-6042-8315-8C1F05EFC0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832344-A3F6-6C4C-972E-025F4350C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CT-0508 induces CD8 T cell tumor infiltration and activation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DCE560-6616-8243-9DDC-03E2D15F91E1}"/>
              </a:ext>
            </a:extLst>
          </p:cNvPr>
          <p:cNvSpPr txBox="1"/>
          <p:nvPr/>
        </p:nvSpPr>
        <p:spPr>
          <a:xfrm rot="16200000">
            <a:off x="6522150" y="2890119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Patient 1: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B8576-14D9-3E45-8174-556C26BDA5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r="51316"/>
          <a:stretch/>
        </p:blipFill>
        <p:spPr>
          <a:xfrm>
            <a:off x="7678575" y="2402862"/>
            <a:ext cx="1396238" cy="2033003"/>
          </a:xfrm>
          <a:prstGeom prst="rect">
            <a:avLst/>
          </a:prstGeom>
        </p:spPr>
      </p:pic>
      <p:pic>
        <p:nvPicPr>
          <p:cNvPr id="11" name="Picture 10" descr="Chart, bar chart, histogram&#10;&#10;Description automatically generated">
            <a:extLst>
              <a:ext uri="{FF2B5EF4-FFF2-40B4-BE49-F238E27FC236}">
                <a16:creationId xmlns:a16="http://schemas.microsoft.com/office/drawing/2014/main" id="{830FB5AF-D655-3A4C-9F29-690983339D4F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7678573" y="4501860"/>
            <a:ext cx="3120535" cy="1901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CFE53A-0CDE-DE4F-AE3B-21BC4AC308E2}"/>
              </a:ext>
            </a:extLst>
          </p:cNvPr>
          <p:cNvSpPr txBox="1"/>
          <p:nvPr/>
        </p:nvSpPr>
        <p:spPr>
          <a:xfrm rot="16200000">
            <a:off x="6522149" y="5165223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Patient 2: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A80F7A-A030-C34C-8050-32A1855ADC2A}"/>
              </a:ext>
            </a:extLst>
          </p:cNvPr>
          <p:cNvSpPr txBox="1"/>
          <p:nvPr/>
        </p:nvSpPr>
        <p:spPr>
          <a:xfrm>
            <a:off x="8084358" y="2075515"/>
            <a:ext cx="11544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b="1" dirty="0"/>
              <a:t>Naïve CD8+ </a:t>
            </a:r>
          </a:p>
          <a:p>
            <a:pPr algn="ctr"/>
            <a:r>
              <a:rPr lang="en-US" sz="1300" b="1" dirty="0"/>
              <a:t>T cells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6AEA4-CC21-A54D-AE25-7954B69DD5BB}"/>
              </a:ext>
            </a:extLst>
          </p:cNvPr>
          <p:cNvSpPr txBox="1"/>
          <p:nvPr/>
        </p:nvSpPr>
        <p:spPr>
          <a:xfrm>
            <a:off x="9513265" y="2046936"/>
            <a:ext cx="161614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00" b="1" dirty="0"/>
              <a:t>Activated Effector</a:t>
            </a:r>
          </a:p>
          <a:p>
            <a:pPr algn="ctr"/>
            <a:r>
              <a:rPr lang="en-US" sz="1300" b="1" dirty="0"/>
              <a:t>CD8+ T cells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0412332-C943-1749-A65C-963ADF6227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l="51316" t="231" b="-231"/>
          <a:stretch/>
        </p:blipFill>
        <p:spPr>
          <a:xfrm>
            <a:off x="9513265" y="2463079"/>
            <a:ext cx="1396238" cy="2033003"/>
          </a:xfrm>
          <a:prstGeom prst="rect">
            <a:avLst/>
          </a:prstGeom>
        </p:spPr>
      </p:pic>
      <p:pic>
        <p:nvPicPr>
          <p:cNvPr id="16" name="Picture 15" descr="A picture containing qr code&#10;&#10;Description automatically generated">
            <a:extLst>
              <a:ext uri="{FF2B5EF4-FFF2-40B4-BE49-F238E27FC236}">
                <a16:creationId xmlns:a16="http://schemas.microsoft.com/office/drawing/2014/main" id="{345B58D2-9A4F-1446-B8A4-CC303153A1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025" y="2152177"/>
            <a:ext cx="5202875" cy="1928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EF59DD-4C15-CF49-91AB-AAAD66022D61}"/>
              </a:ext>
            </a:extLst>
          </p:cNvPr>
          <p:cNvSpPr txBox="1"/>
          <p:nvPr/>
        </p:nvSpPr>
        <p:spPr>
          <a:xfrm>
            <a:off x="674496" y="1938463"/>
            <a:ext cx="49107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CAR-M modulate the TME – CD8+ T cell infiltration and activation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DBE91-F0BD-AC41-9C0D-641F4BB54CEE}"/>
              </a:ext>
            </a:extLst>
          </p:cNvPr>
          <p:cNvSpPr txBox="1"/>
          <p:nvPr/>
        </p:nvSpPr>
        <p:spPr>
          <a:xfrm>
            <a:off x="481002" y="1388630"/>
            <a:ext cx="509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Pre-clinical</a:t>
            </a:r>
            <a:r>
              <a:rPr lang="en-US" dirty="0">
                <a:solidFill>
                  <a:schemeClr val="accent2"/>
                </a:solidFill>
              </a:rPr>
              <a:t> data in murine solid tumor models: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434745C6-6FCB-FD4A-A9A5-BBD3B8F6C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0801" y="4091900"/>
          <a:ext cx="2170787" cy="175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Prism 9" r:id="rId6" imgW="4127155" imgH="3328996" progId="Prism9.Document">
                  <p:embed/>
                </p:oleObj>
              </mc:Choice>
              <mc:Fallback>
                <p:oleObj name="Prism 9" r:id="rId6" imgW="4127155" imgH="3328996" progId="Prism9.Document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434745C6-6FCB-FD4A-A9A5-BBD3B8F6CA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0801" y="4091900"/>
                        <a:ext cx="2170787" cy="1750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5E2274AF-2FA1-2A47-A57E-1223FE97ED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953159" y="4077356"/>
          <a:ext cx="2170307" cy="1750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8" name="Prism 9" r:id="rId8" imgW="3970136" imgH="3205500" progId="Prism9.Document">
                  <p:embed/>
                </p:oleObj>
              </mc:Choice>
              <mc:Fallback>
                <p:oleObj name="Prism 9" r:id="rId8" imgW="3970136" imgH="3205500" progId="Prism9.Document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5E2274AF-2FA1-2A47-A57E-1223FE97ED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953159" y="4077356"/>
                        <a:ext cx="2170307" cy="17508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A6CF675-5601-B34B-913C-88676673E6B5}"/>
              </a:ext>
            </a:extLst>
          </p:cNvPr>
          <p:cNvSpPr txBox="1"/>
          <p:nvPr/>
        </p:nvSpPr>
        <p:spPr>
          <a:xfrm>
            <a:off x="6537764" y="1350792"/>
            <a:ext cx="540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Clinical data </a:t>
            </a:r>
            <a:r>
              <a:rPr lang="en-US" dirty="0">
                <a:solidFill>
                  <a:schemeClr val="accent2"/>
                </a:solidFill>
              </a:rPr>
              <a:t>demonstrates CD8 T cell infiltration and activation in the solid TME: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6069EE-F546-F346-BD3C-DB2B44736861}"/>
              </a:ext>
            </a:extLst>
          </p:cNvPr>
          <p:cNvSpPr txBox="1"/>
          <p:nvPr/>
        </p:nvSpPr>
        <p:spPr>
          <a:xfrm>
            <a:off x="4991600" y="6461633"/>
            <a:ext cx="24497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Patient 1: HER2 2+ esophageal cancer </a:t>
            </a:r>
          </a:p>
          <a:p>
            <a:r>
              <a:rPr lang="en-US" sz="1000" dirty="0"/>
              <a:t>Patient 2: HER2 3+ cholangiocarcinoma</a:t>
            </a:r>
          </a:p>
        </p:txBody>
      </p:sp>
    </p:spTree>
    <p:extLst>
      <p:ext uri="{BB962C8B-B14F-4D97-AF65-F5344CB8AC3E}">
        <p14:creationId xmlns:p14="http://schemas.microsoft.com/office/powerpoint/2010/main" val="248162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7585D5-F932-5145-91D5-A4E7D21F7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156B2E-EE11-6042-8315-8C1F05EFC0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832344-A3F6-6C4C-972E-025F4350C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CT-0508 Remodels the Myeloid Compartment in the TME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6DBE91-F0BD-AC41-9C0D-641F4BB54CEE}"/>
              </a:ext>
            </a:extLst>
          </p:cNvPr>
          <p:cNvSpPr txBox="1"/>
          <p:nvPr/>
        </p:nvSpPr>
        <p:spPr>
          <a:xfrm>
            <a:off x="185806" y="1222977"/>
            <a:ext cx="6413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Patient 1 TME demonstrates increase in pro-inflammatory myeloid cells and decrease in tumor resident macrophages</a:t>
            </a:r>
            <a:r>
              <a:rPr lang="en-US" sz="1600" dirty="0">
                <a:solidFill>
                  <a:schemeClr val="accent2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53BF33-C55E-B64B-9B97-E05B73784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r="54329"/>
          <a:stretch/>
        </p:blipFill>
        <p:spPr>
          <a:xfrm>
            <a:off x="1212038" y="2295689"/>
            <a:ext cx="1785479" cy="26422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9935AB6-E348-E041-9AFD-2ABF997AE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0349" r="3980"/>
          <a:stretch/>
        </p:blipFill>
        <p:spPr>
          <a:xfrm>
            <a:off x="3850164" y="2318869"/>
            <a:ext cx="1785479" cy="2642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C6D6C-9F5A-4949-8772-244EC54CC8FE}"/>
              </a:ext>
            </a:extLst>
          </p:cNvPr>
          <p:cNvSpPr txBox="1"/>
          <p:nvPr/>
        </p:nvSpPr>
        <p:spPr>
          <a:xfrm>
            <a:off x="1287239" y="1960762"/>
            <a:ext cx="21160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Inflammatory Monocytic Cells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9BB5A8-F7E4-1E49-892E-0568079D3EDE}"/>
              </a:ext>
            </a:extLst>
          </p:cNvPr>
          <p:cNvSpPr txBox="1"/>
          <p:nvPr/>
        </p:nvSpPr>
        <p:spPr>
          <a:xfrm>
            <a:off x="3867985" y="1954526"/>
            <a:ext cx="21160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Tumor Resident Macrophages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344BB3B-CB07-1042-BD36-DC9C189C498C}"/>
              </a:ext>
            </a:extLst>
          </p:cNvPr>
          <p:cNvCxnSpPr>
            <a:cxnSpLocks/>
          </p:cNvCxnSpPr>
          <p:nvPr/>
        </p:nvCxnSpPr>
        <p:spPr>
          <a:xfrm>
            <a:off x="3977865" y="6355655"/>
            <a:ext cx="756276" cy="0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D90C6F-4698-8841-808B-A0310411B457}"/>
              </a:ext>
            </a:extLst>
          </p:cNvPr>
          <p:cNvCxnSpPr>
            <a:cxnSpLocks/>
          </p:cNvCxnSpPr>
          <p:nvPr/>
        </p:nvCxnSpPr>
        <p:spPr>
          <a:xfrm flipH="1">
            <a:off x="3128361" y="6355655"/>
            <a:ext cx="735684" cy="0"/>
          </a:xfrm>
          <a:prstGeom prst="straightConnector1">
            <a:avLst/>
          </a:prstGeom>
          <a:ln w="1587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7A1C8DF-335F-6B41-B572-110EB3758C77}"/>
              </a:ext>
            </a:extLst>
          </p:cNvPr>
          <p:cNvSpPr txBox="1"/>
          <p:nvPr/>
        </p:nvSpPr>
        <p:spPr>
          <a:xfrm>
            <a:off x="4045977" y="6380116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93721C-DB2E-0F44-916F-11F12104CB29}"/>
              </a:ext>
            </a:extLst>
          </p:cNvPr>
          <p:cNvSpPr txBox="1"/>
          <p:nvPr/>
        </p:nvSpPr>
        <p:spPr>
          <a:xfrm>
            <a:off x="3471232" y="6389379"/>
            <a:ext cx="3802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M2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BBD6DC2-5036-FA41-AB73-48E09C6101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grayscl/>
          </a:blip>
          <a:srcRect l="38450" r="2074" b="36185"/>
          <a:stretch/>
        </p:blipFill>
        <p:spPr>
          <a:xfrm rot="5400000">
            <a:off x="3476670" y="4818579"/>
            <a:ext cx="1138612" cy="169816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6CA90E0-63F0-1649-B455-39DB75996FF2}"/>
              </a:ext>
            </a:extLst>
          </p:cNvPr>
          <p:cNvSpPr txBox="1"/>
          <p:nvPr/>
        </p:nvSpPr>
        <p:spPr>
          <a:xfrm>
            <a:off x="1156346" y="5205163"/>
            <a:ext cx="18549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Inflammatory Monocytic Cells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278BBC-7446-574C-91C9-0708E7D20063}"/>
              </a:ext>
            </a:extLst>
          </p:cNvPr>
          <p:cNvSpPr txBox="1"/>
          <p:nvPr/>
        </p:nvSpPr>
        <p:spPr>
          <a:xfrm>
            <a:off x="1156346" y="5724796"/>
            <a:ext cx="19720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Tumor Resident Macrophages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6F79165E-346D-E045-B0BE-18FA285EEB11}"/>
              </a:ext>
            </a:extLst>
          </p:cNvPr>
          <p:cNvSpPr/>
          <p:nvPr/>
        </p:nvSpPr>
        <p:spPr>
          <a:xfrm>
            <a:off x="3011341" y="5050250"/>
            <a:ext cx="1972014" cy="1211175"/>
          </a:xfrm>
          <a:prstGeom prst="round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70538B20-47E3-C34A-A302-A466389036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3203" y="2435446"/>
            <a:ext cx="1411048" cy="1026217"/>
          </a:xfrm>
          <a:prstGeom prst="rect">
            <a:avLst/>
          </a:prstGeom>
        </p:spPr>
      </p:pic>
      <p:pic>
        <p:nvPicPr>
          <p:cNvPr id="39" name="Picture 38" descr="Chart, scatter chart&#10;&#10;Description automatically generated">
            <a:extLst>
              <a:ext uri="{FF2B5EF4-FFF2-40B4-BE49-F238E27FC236}">
                <a16:creationId xmlns:a16="http://schemas.microsoft.com/office/drawing/2014/main" id="{895C2419-51D7-5647-B7BA-89E826FE9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9049" y="2411915"/>
            <a:ext cx="1499780" cy="1146891"/>
          </a:xfrm>
          <a:prstGeom prst="rect">
            <a:avLst/>
          </a:prstGeom>
        </p:spPr>
      </p:pic>
      <p:pic>
        <p:nvPicPr>
          <p:cNvPr id="41" name="Picture 40" descr="Chart, scatter chart&#10;&#10;Description automatically generated">
            <a:extLst>
              <a:ext uri="{FF2B5EF4-FFF2-40B4-BE49-F238E27FC236}">
                <a16:creationId xmlns:a16="http://schemas.microsoft.com/office/drawing/2014/main" id="{CC4BA436-FC1A-1C4C-90D0-F787EC1CA8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5946" y="3566388"/>
            <a:ext cx="1411048" cy="1090749"/>
          </a:xfrm>
          <a:prstGeom prst="rect">
            <a:avLst/>
          </a:prstGeom>
        </p:spPr>
      </p:pic>
      <p:pic>
        <p:nvPicPr>
          <p:cNvPr id="43" name="Picture 42" descr="Chart, scatter chart&#10;&#10;Description automatically generated">
            <a:extLst>
              <a:ext uri="{FF2B5EF4-FFF2-40B4-BE49-F238E27FC236}">
                <a16:creationId xmlns:a16="http://schemas.microsoft.com/office/drawing/2014/main" id="{31CFB090-14B6-DD49-BB4C-62DF327D2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1562" y="3550001"/>
            <a:ext cx="1447267" cy="1146891"/>
          </a:xfrm>
          <a:prstGeom prst="rect">
            <a:avLst/>
          </a:prstGeom>
        </p:spPr>
      </p:pic>
      <p:pic>
        <p:nvPicPr>
          <p:cNvPr id="45" name="Picture 44" descr="Chart, scatter chart&#10;&#10;Description automatically generated">
            <a:extLst>
              <a:ext uri="{FF2B5EF4-FFF2-40B4-BE49-F238E27FC236}">
                <a16:creationId xmlns:a16="http://schemas.microsoft.com/office/drawing/2014/main" id="{1F2C1D8A-A758-B446-AA8B-A068209E14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20823" y="4975423"/>
            <a:ext cx="1347812" cy="1025097"/>
          </a:xfrm>
          <a:prstGeom prst="rect">
            <a:avLst/>
          </a:prstGeom>
        </p:spPr>
      </p:pic>
      <p:pic>
        <p:nvPicPr>
          <p:cNvPr id="47" name="Picture 46" descr="Chart, scatter chart&#10;&#10;Description automatically generated">
            <a:extLst>
              <a:ext uri="{FF2B5EF4-FFF2-40B4-BE49-F238E27FC236}">
                <a16:creationId xmlns:a16="http://schemas.microsoft.com/office/drawing/2014/main" id="{54D03CBC-56DC-BB48-A59C-B1AA144159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59383" y="4958993"/>
            <a:ext cx="1434130" cy="106891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81B6C43-B9D3-9A4F-8069-4A354415F36F}"/>
              </a:ext>
            </a:extLst>
          </p:cNvPr>
          <p:cNvSpPr txBox="1"/>
          <p:nvPr/>
        </p:nvSpPr>
        <p:spPr>
          <a:xfrm>
            <a:off x="7503983" y="250107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IL6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34737C7-D403-2944-BA9B-F8C2FC77E0B6}"/>
              </a:ext>
            </a:extLst>
          </p:cNvPr>
          <p:cNvSpPr txBox="1"/>
          <p:nvPr/>
        </p:nvSpPr>
        <p:spPr>
          <a:xfrm>
            <a:off x="7500115" y="3774592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TNFa</a:t>
            </a:r>
            <a:endParaRPr lang="en-US" b="1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361A662-E069-D343-AB52-BA1B483FDE81}"/>
              </a:ext>
            </a:extLst>
          </p:cNvPr>
          <p:cNvSpPr txBox="1"/>
          <p:nvPr/>
        </p:nvSpPr>
        <p:spPr>
          <a:xfrm>
            <a:off x="7521970" y="5258419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ISG20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FB2055A-5CD8-5E46-A94D-3F41B69E0750}"/>
              </a:ext>
            </a:extLst>
          </p:cNvPr>
          <p:cNvSpPr txBox="1"/>
          <p:nvPr/>
        </p:nvSpPr>
        <p:spPr>
          <a:xfrm>
            <a:off x="7835158" y="1872934"/>
            <a:ext cx="21160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Pre-treatment </a:t>
            </a:r>
          </a:p>
          <a:p>
            <a:pPr algn="ctr"/>
            <a:r>
              <a:rPr lang="en-US" sz="1300" b="1" dirty="0"/>
              <a:t>biopsy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209637F-E4F3-8647-9FE0-D05D3C5F458F}"/>
              </a:ext>
            </a:extLst>
          </p:cNvPr>
          <p:cNvSpPr txBox="1"/>
          <p:nvPr/>
        </p:nvSpPr>
        <p:spPr>
          <a:xfrm>
            <a:off x="9806994" y="1845544"/>
            <a:ext cx="21160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 dirty="0"/>
              <a:t>Week 4</a:t>
            </a:r>
          </a:p>
          <a:p>
            <a:pPr algn="ctr"/>
            <a:r>
              <a:rPr lang="en-US" sz="1300" b="1" dirty="0"/>
              <a:t>biopsy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D29CBC8-1728-B845-9E40-BEF3E9A62B1D}"/>
              </a:ext>
            </a:extLst>
          </p:cNvPr>
          <p:cNvSpPr txBox="1"/>
          <p:nvPr/>
        </p:nvSpPr>
        <p:spPr>
          <a:xfrm>
            <a:off x="7743442" y="1205886"/>
            <a:ext cx="39451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2"/>
                </a:solidFill>
              </a:rPr>
              <a:t>Activation of </a:t>
            </a:r>
            <a:r>
              <a:rPr lang="en-US" sz="1600" b="1" dirty="0" err="1">
                <a:solidFill>
                  <a:schemeClr val="accent2"/>
                </a:solidFill>
              </a:rPr>
              <a:t>intratumoral</a:t>
            </a:r>
            <a:r>
              <a:rPr lang="en-US" sz="1600" b="1" dirty="0">
                <a:solidFill>
                  <a:schemeClr val="accent2"/>
                </a:solidFill>
              </a:rPr>
              <a:t> myeloid cells in Patient 1 TME</a:t>
            </a:r>
            <a:r>
              <a:rPr lang="en-US" sz="1600" dirty="0">
                <a:solidFill>
                  <a:schemeClr val="accent2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24960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4523766-F717-1E45-9AF5-137E49415A6B}"/>
              </a:ext>
            </a:extLst>
          </p:cNvPr>
          <p:cNvSpPr/>
          <p:nvPr/>
        </p:nvSpPr>
        <p:spPr>
          <a:xfrm>
            <a:off x="299696" y="2052401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solidFill>
                  <a:schemeClr val="bg1"/>
                </a:solidFill>
                <a:latin typeface="Arial" panose="020B0604020202020204" pitchFamily="34" charset="0"/>
                <a:cs typeface="Calibri" panose="020F0502020204030204" pitchFamily="34" charset="0"/>
              </a:rPr>
              <a:t>Manufacturing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761893D-0C63-2442-8803-D43543DD39D5}"/>
              </a:ext>
            </a:extLst>
          </p:cNvPr>
          <p:cNvSpPr/>
          <p:nvPr/>
        </p:nvSpPr>
        <p:spPr>
          <a:xfrm>
            <a:off x="2249655" y="2052401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Calibri" panose="020F0502020204030204" pitchFamily="34" charset="0"/>
              </a:rPr>
              <a:t>Safety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EAA57AA-B4EB-2948-ABA6-0B13EB6B4466}"/>
              </a:ext>
            </a:extLst>
          </p:cNvPr>
          <p:cNvSpPr/>
          <p:nvPr/>
        </p:nvSpPr>
        <p:spPr>
          <a:xfrm>
            <a:off x="4199614" y="2052401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Calibri" panose="020F0502020204030204" pitchFamily="34" charset="0"/>
              </a:rPr>
              <a:t>PK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0DE4769-3033-6E4A-8962-837BF17BB6BD}"/>
              </a:ext>
            </a:extLst>
          </p:cNvPr>
          <p:cNvSpPr/>
          <p:nvPr/>
        </p:nvSpPr>
        <p:spPr>
          <a:xfrm>
            <a:off x="6149573" y="2052401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Calibri" panose="020F0502020204030204" pitchFamily="34" charset="0"/>
              </a:rPr>
              <a:t>Biomarkers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DC8DD4A-37FC-B841-B887-497790452D58}"/>
              </a:ext>
            </a:extLst>
          </p:cNvPr>
          <p:cNvSpPr/>
          <p:nvPr/>
        </p:nvSpPr>
        <p:spPr>
          <a:xfrm>
            <a:off x="8086832" y="2054974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Calibri" panose="020F0502020204030204" pitchFamily="34" charset="0"/>
              </a:rPr>
              <a:t>TME Activation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87F3AD5-21BE-694F-9BA5-EFDE2649596F}"/>
              </a:ext>
            </a:extLst>
          </p:cNvPr>
          <p:cNvSpPr/>
          <p:nvPr/>
        </p:nvSpPr>
        <p:spPr>
          <a:xfrm>
            <a:off x="10036789" y="2054974"/>
            <a:ext cx="1837711" cy="589199"/>
          </a:xfrm>
          <a:prstGeom prst="roundRect">
            <a:avLst>
              <a:gd name="adj" fmla="val 0"/>
            </a:avLst>
          </a:prstGeom>
          <a:solidFill>
            <a:srgbClr val="00A9BD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>
                <a:latin typeface="Arial" panose="020B0604020202020204" pitchFamily="34" charset="0"/>
                <a:cs typeface="Calibri" panose="020F0502020204030204" pitchFamily="34" charset="0"/>
              </a:rPr>
              <a:t>Adaptive Immune Response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1363EF7-2165-8D41-9292-4C0FF05BE3A3}"/>
              </a:ext>
            </a:extLst>
          </p:cNvPr>
          <p:cNvCxnSpPr>
            <a:cxnSpLocks/>
          </p:cNvCxnSpPr>
          <p:nvPr/>
        </p:nvCxnSpPr>
        <p:spPr>
          <a:xfrm>
            <a:off x="7809087" y="2380882"/>
            <a:ext cx="288900" cy="0"/>
          </a:xfrm>
          <a:prstGeom prst="straightConnector1">
            <a:avLst/>
          </a:prstGeom>
          <a:ln w="19050">
            <a:solidFill>
              <a:srgbClr val="00A9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A7CD925A-3672-A84D-9251-E8F67915A929}"/>
              </a:ext>
            </a:extLst>
          </p:cNvPr>
          <p:cNvCxnSpPr>
            <a:cxnSpLocks/>
          </p:cNvCxnSpPr>
          <p:nvPr/>
        </p:nvCxnSpPr>
        <p:spPr>
          <a:xfrm>
            <a:off x="9746344" y="2368182"/>
            <a:ext cx="288900" cy="0"/>
          </a:xfrm>
          <a:prstGeom prst="straightConnector1">
            <a:avLst/>
          </a:prstGeom>
          <a:ln w="19050">
            <a:solidFill>
              <a:srgbClr val="00A9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1A9C42FE-0498-5C4B-AC30-D2D0224FA4A4}"/>
              </a:ext>
            </a:extLst>
          </p:cNvPr>
          <p:cNvCxnSpPr>
            <a:cxnSpLocks/>
          </p:cNvCxnSpPr>
          <p:nvPr/>
        </p:nvCxnSpPr>
        <p:spPr>
          <a:xfrm>
            <a:off x="5863611" y="2366946"/>
            <a:ext cx="288900" cy="0"/>
          </a:xfrm>
          <a:prstGeom prst="straightConnector1">
            <a:avLst/>
          </a:prstGeom>
          <a:ln w="19050">
            <a:solidFill>
              <a:srgbClr val="00A9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7EE2F66B-0B13-484C-A29A-14DE15001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328B66FC-5E7D-5644-98DD-A5529C0FFD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30776A-C640-9342-9451-86DAC9EDC71E}" type="datetime1">
              <a:rPr lang="en-US" smtClean="0"/>
              <a:t>1/11/22</a:t>
            </a:fld>
            <a:endParaRPr lang="en-US"/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9ED7559E-11CD-A648-B714-2AECDFD217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olidFill>
                  <a:srgbClr val="023D66"/>
                </a:solidFill>
              </a:rPr>
              <a:t>Initial CT-0508 Phase I Data</a:t>
            </a:r>
            <a:br>
              <a:rPr lang="en-US">
                <a:solidFill>
                  <a:srgbClr val="023D66"/>
                </a:solidFill>
              </a:rPr>
            </a:br>
            <a:r>
              <a:rPr lang="en-US" sz="1800" b="0">
                <a:solidFill>
                  <a:schemeClr val="accent2"/>
                </a:solidFill>
              </a:rPr>
              <a:t>Preliminary dataset available from extensive correlative studies</a:t>
            </a:r>
            <a:br>
              <a:rPr lang="en-US">
                <a:solidFill>
                  <a:srgbClr val="023D66"/>
                </a:solidFill>
              </a:rPr>
            </a:br>
            <a:endParaRPr lang="en-US" sz="1800" b="0">
              <a:solidFill>
                <a:schemeClr val="accent2"/>
              </a:solidFill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07D49DF7-8119-A14B-81B1-187DF2600533}"/>
              </a:ext>
            </a:extLst>
          </p:cNvPr>
          <p:cNvGraphicFramePr>
            <a:graphicFrameLocks noGrp="1"/>
          </p:cNvGraphicFramePr>
          <p:nvPr/>
        </p:nvGraphicFramePr>
        <p:xfrm>
          <a:off x="457697" y="1468078"/>
          <a:ext cx="1137318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73188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b="1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Objectives</a:t>
                      </a:r>
                      <a:endParaRPr lang="en-US" sz="1400" b="1" i="0">
                        <a:solidFill>
                          <a:schemeClr val="tx2"/>
                        </a:solidFill>
                        <a:latin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3FA1F668-0685-BD41-A478-A4EA394BA34F}"/>
              </a:ext>
            </a:extLst>
          </p:cNvPr>
          <p:cNvSpPr/>
          <p:nvPr/>
        </p:nvSpPr>
        <p:spPr>
          <a:xfrm>
            <a:off x="312395" y="2823589"/>
            <a:ext cx="18250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187A1B-598A-544F-9B36-ECE0B3B46F10}"/>
              </a:ext>
            </a:extLst>
          </p:cNvPr>
          <p:cNvSpPr/>
          <p:nvPr/>
        </p:nvSpPr>
        <p:spPr>
          <a:xfrm>
            <a:off x="-151903" y="2907877"/>
            <a:ext cx="23147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500"/>
              <a:t>CT-0508 cell product was generated successfully, showing high CAR expression, high viability, high purity, M1 phenotype, and good </a:t>
            </a:r>
            <a:r>
              <a:rPr lang="en-US" sz="1500" i="1"/>
              <a:t>in vitro </a:t>
            </a:r>
            <a:r>
              <a:rPr lang="en-US" sz="1500"/>
              <a:t>anti-tumor function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BD3902F7-6DDF-A644-8195-3853797E2F4A}"/>
              </a:ext>
            </a:extLst>
          </p:cNvPr>
          <p:cNvSpPr/>
          <p:nvPr/>
        </p:nvSpPr>
        <p:spPr>
          <a:xfrm>
            <a:off x="2266086" y="2823589"/>
            <a:ext cx="18250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82880" rtlCol="0" anchor="t"/>
          <a:lstStyle/>
          <a:p>
            <a:pPr>
              <a:buClr>
                <a:schemeClr val="accent2"/>
              </a:buClr>
            </a:pPr>
            <a:r>
              <a:rPr lang="en-US" sz="1500">
                <a:solidFill>
                  <a:schemeClr val="tx1"/>
                </a:solidFill>
              </a:rPr>
              <a:t>No significant treatment related adverse events</a:t>
            </a:r>
          </a:p>
          <a:p>
            <a:pPr>
              <a:buClr>
                <a:schemeClr val="accent2"/>
              </a:buClr>
            </a:pPr>
            <a:endParaRPr lang="en-US" sz="150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sz="1500">
                <a:solidFill>
                  <a:schemeClr val="tx1"/>
                </a:solidFill>
              </a:rPr>
              <a:t>No dose-limiting toxicities</a:t>
            </a:r>
          </a:p>
          <a:p>
            <a:pPr>
              <a:buClr>
                <a:schemeClr val="accent2"/>
              </a:buClr>
            </a:pPr>
            <a:endParaRPr lang="en-US" sz="1500">
              <a:solidFill>
                <a:schemeClr val="tx1"/>
              </a:solidFill>
            </a:endParaRPr>
          </a:p>
          <a:p>
            <a:pPr>
              <a:buClr>
                <a:schemeClr val="accent2"/>
              </a:buClr>
            </a:pPr>
            <a:r>
              <a:rPr lang="en-US" sz="1500">
                <a:solidFill>
                  <a:schemeClr val="tx1"/>
                </a:solidFill>
              </a:rPr>
              <a:t>CT-0508 infusion​ was well tolerated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EFA0576D-52FF-E540-962D-83B32D947315}"/>
              </a:ext>
            </a:extLst>
          </p:cNvPr>
          <p:cNvSpPr/>
          <p:nvPr/>
        </p:nvSpPr>
        <p:spPr>
          <a:xfrm>
            <a:off x="4207076" y="2823589"/>
            <a:ext cx="18250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1521188-8D7F-8E4A-8332-A01AF04D87D7}"/>
              </a:ext>
            </a:extLst>
          </p:cNvPr>
          <p:cNvSpPr/>
          <p:nvPr/>
        </p:nvSpPr>
        <p:spPr>
          <a:xfrm>
            <a:off x="6155922" y="2823589"/>
            <a:ext cx="18250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0D1056B-E09C-C64F-A80A-0130AE30160E}"/>
              </a:ext>
            </a:extLst>
          </p:cNvPr>
          <p:cNvSpPr/>
          <p:nvPr/>
        </p:nvSpPr>
        <p:spPr>
          <a:xfrm>
            <a:off x="8104768" y="2823589"/>
            <a:ext cx="18377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5205B54-D25B-944B-9EA5-5A7C608A31C1}"/>
              </a:ext>
            </a:extLst>
          </p:cNvPr>
          <p:cNvSpPr/>
          <p:nvPr/>
        </p:nvSpPr>
        <p:spPr>
          <a:xfrm>
            <a:off x="10056674" y="2823589"/>
            <a:ext cx="1825011" cy="31962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5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56035E5-B386-E34A-8176-207294A6FCDE}"/>
              </a:ext>
            </a:extLst>
          </p:cNvPr>
          <p:cNvSpPr/>
          <p:nvPr/>
        </p:nvSpPr>
        <p:spPr>
          <a:xfrm>
            <a:off x="4202232" y="2912919"/>
            <a:ext cx="161267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"/>
              <a:t>Short persistence of CT-0508 in the blood (~4-6 hours) consistent with rapid migration to tissue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6F871CB3-9587-9D41-BD5A-C4990140B945}"/>
              </a:ext>
            </a:extLst>
          </p:cNvPr>
          <p:cNvSpPr/>
          <p:nvPr/>
        </p:nvSpPr>
        <p:spPr>
          <a:xfrm>
            <a:off x="5702299" y="2918583"/>
            <a:ext cx="223747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50"/>
              <a:t>Serum cytokines and chemokines were only transiently increased following infusion and rapidly normalized to baseline levels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F5B6A93-A6D3-CE44-82B7-A7EA6561C65C}"/>
              </a:ext>
            </a:extLst>
          </p:cNvPr>
          <p:cNvSpPr/>
          <p:nvPr/>
        </p:nvSpPr>
        <p:spPr>
          <a:xfrm>
            <a:off x="7603612" y="2920577"/>
            <a:ext cx="2418932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chemeClr val="accent2"/>
              </a:buClr>
            </a:pPr>
            <a:r>
              <a:rPr lang="en-US" sz="1450"/>
              <a:t>Single cell transcriptomic analysis of tumor infiltrating leukocytes demonstrated pro-inflammatory remodeling of the myeloid compartment and a significant enrichment/ activation of tumor reactive CD8</a:t>
            </a:r>
            <a:r>
              <a:rPr lang="en-US" sz="1450" baseline="30000"/>
              <a:t>+</a:t>
            </a:r>
            <a:r>
              <a:rPr lang="en-US" sz="1450"/>
              <a:t> T cells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169BD47-8DDF-314D-8CF6-20D426843727}"/>
              </a:ext>
            </a:extLst>
          </p:cNvPr>
          <p:cNvSpPr/>
          <p:nvPr/>
        </p:nvSpPr>
        <p:spPr>
          <a:xfrm>
            <a:off x="10055176" y="2918583"/>
            <a:ext cx="15785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0"/>
              <a:t>T cell repertoire analysis in the blood demonstrated initiation of an adaptive immune response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358E0668-BEE3-D348-8FE0-16510103E364}"/>
              </a:ext>
            </a:extLst>
          </p:cNvPr>
          <p:cNvCxnSpPr>
            <a:cxnSpLocks/>
          </p:cNvCxnSpPr>
          <p:nvPr/>
        </p:nvCxnSpPr>
        <p:spPr>
          <a:xfrm>
            <a:off x="3922887" y="2380882"/>
            <a:ext cx="288900" cy="0"/>
          </a:xfrm>
          <a:prstGeom prst="straightConnector1">
            <a:avLst/>
          </a:prstGeom>
          <a:ln w="19050">
            <a:solidFill>
              <a:srgbClr val="00A9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5030A39-B980-1344-9FAD-1541383E001B}"/>
              </a:ext>
            </a:extLst>
          </p:cNvPr>
          <p:cNvCxnSpPr>
            <a:cxnSpLocks/>
          </p:cNvCxnSpPr>
          <p:nvPr/>
        </p:nvCxnSpPr>
        <p:spPr>
          <a:xfrm>
            <a:off x="1990111" y="2366946"/>
            <a:ext cx="288900" cy="0"/>
          </a:xfrm>
          <a:prstGeom prst="straightConnector1">
            <a:avLst/>
          </a:prstGeom>
          <a:ln w="19050">
            <a:solidFill>
              <a:srgbClr val="00A9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445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9055B-F4B9-2E44-BBBB-C8E72C2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16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6BDA8-8961-7547-8749-F09D5C5BCF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35A59A-C543-CA46-834C-8B297819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4" y="369687"/>
            <a:ext cx="12499789" cy="998958"/>
          </a:xfrm>
        </p:spPr>
        <p:txBody>
          <a:bodyPr/>
          <a:lstStyle/>
          <a:p>
            <a:r>
              <a:rPr lang="en-US" dirty="0"/>
              <a:t>Robust R&amp;D Program Driving Platform Enhancements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DA19B344-890A-D046-B927-DC264A90B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575" y="4355667"/>
            <a:ext cx="1614647" cy="1587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2AC8A9-DF8E-D24A-A716-05AABA018831}"/>
              </a:ext>
            </a:extLst>
          </p:cNvPr>
          <p:cNvSpPr txBox="1"/>
          <p:nvPr/>
        </p:nvSpPr>
        <p:spPr>
          <a:xfrm>
            <a:off x="5069099" y="60115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Allogeneic </a:t>
            </a:r>
          </a:p>
          <a:p>
            <a:pPr algn="ctr"/>
            <a:r>
              <a:rPr lang="en-US" dirty="0"/>
              <a:t>Myeloid Cells</a:t>
            </a: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A6ED311-7509-D34C-B04A-59ECB3C0E7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489" y="1632217"/>
            <a:ext cx="1917133" cy="11019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98480F-5EDB-A94E-A00C-4E4CE49175A1}"/>
              </a:ext>
            </a:extLst>
          </p:cNvPr>
          <p:cNvSpPr txBox="1"/>
          <p:nvPr/>
        </p:nvSpPr>
        <p:spPr>
          <a:xfrm>
            <a:off x="4499610" y="323705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 edited </a:t>
            </a:r>
          </a:p>
          <a:p>
            <a:pPr algn="ctr"/>
            <a:r>
              <a:rPr lang="en-US" dirty="0"/>
              <a:t>CAR-M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9D78576-94CE-634C-9FB9-6E523C0D6B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899" y="1566920"/>
            <a:ext cx="303841" cy="1305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5AD683-6831-5E4F-A19E-D7CEDD2A7DB4}"/>
              </a:ext>
            </a:extLst>
          </p:cNvPr>
          <p:cNvSpPr txBox="1"/>
          <p:nvPr/>
        </p:nvSpPr>
        <p:spPr>
          <a:xfrm>
            <a:off x="6331791" y="3222753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Novel CAR </a:t>
            </a:r>
          </a:p>
          <a:p>
            <a:pPr algn="ctr"/>
            <a:r>
              <a:rPr lang="en-US"/>
              <a:t>designs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8E800DB-FDED-3D47-A47E-A088F744E8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552" y="1522409"/>
            <a:ext cx="1440700" cy="14669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86F90D-02CC-5D41-B09A-1EAEE34B2499}"/>
              </a:ext>
            </a:extLst>
          </p:cNvPr>
          <p:cNvSpPr txBox="1"/>
          <p:nvPr/>
        </p:nvSpPr>
        <p:spPr>
          <a:xfrm>
            <a:off x="7596150" y="3211630"/>
            <a:ext cx="245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Immune Activator Delivery </a:t>
            </a:r>
          </a:p>
        </p:txBody>
      </p:sp>
      <p:pic>
        <p:nvPicPr>
          <p:cNvPr id="38" name="Picture 37" descr="Diagram, icon&#10;&#10;Description automatically generated">
            <a:extLst>
              <a:ext uri="{FF2B5EF4-FFF2-40B4-BE49-F238E27FC236}">
                <a16:creationId xmlns:a16="http://schemas.microsoft.com/office/drawing/2014/main" id="{2A7CE92F-4194-D448-8871-5EA4D0248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506" y="1581223"/>
            <a:ext cx="1792225" cy="140817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C602AC-47DB-614F-8A76-427646C6CFCE}"/>
              </a:ext>
            </a:extLst>
          </p:cNvPr>
          <p:cNvSpPr txBox="1"/>
          <p:nvPr/>
        </p:nvSpPr>
        <p:spPr>
          <a:xfrm>
            <a:off x="2596855" y="3237056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Combination</a:t>
            </a:r>
          </a:p>
          <a:p>
            <a:pPr algn="ctr"/>
            <a:r>
              <a:rPr lang="en-US"/>
              <a:t>therapies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E7CD389-A46A-E14F-84C6-B9E87F1A02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287" y="4437844"/>
            <a:ext cx="952500" cy="1320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4D085E-7CAD-C148-B980-D4AE34A1A281}"/>
              </a:ext>
            </a:extLst>
          </p:cNvPr>
          <p:cNvSpPr txBox="1"/>
          <p:nvPr/>
        </p:nvSpPr>
        <p:spPr>
          <a:xfrm>
            <a:off x="3132982" y="6093677"/>
            <a:ext cx="130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CAR </a:t>
            </a:r>
          </a:p>
          <a:p>
            <a:pPr algn="ctr"/>
            <a:r>
              <a:rPr lang="en-US"/>
              <a:t>Monocytes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4E42F4-C9EA-5247-A141-96CD25189F40}"/>
              </a:ext>
            </a:extLst>
          </p:cNvPr>
          <p:cNvSpPr/>
          <p:nvPr/>
        </p:nvSpPr>
        <p:spPr>
          <a:xfrm>
            <a:off x="2190264" y="1322786"/>
            <a:ext cx="7811472" cy="2631811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DA4B0-2D68-B94C-AAA2-E993E2B83F6E}"/>
              </a:ext>
            </a:extLst>
          </p:cNvPr>
          <p:cNvSpPr txBox="1"/>
          <p:nvPr/>
        </p:nvSpPr>
        <p:spPr>
          <a:xfrm>
            <a:off x="2120160" y="98775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Platform Enhancements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8CA9A97-059A-2B4E-A63B-42AF8ECED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84388" y="4353568"/>
            <a:ext cx="2093580" cy="15366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1ACC9F0-35FD-5A41-80D9-353C5311A53D}"/>
              </a:ext>
            </a:extLst>
          </p:cNvPr>
          <p:cNvSpPr txBox="1"/>
          <p:nvPr/>
        </p:nvSpPr>
        <p:spPr>
          <a:xfrm>
            <a:off x="7399393" y="5972176"/>
            <a:ext cx="1672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Vivo</a:t>
            </a:r>
          </a:p>
          <a:p>
            <a:pPr algn="ctr"/>
            <a:r>
              <a:rPr lang="en-US" dirty="0"/>
              <a:t>mRNA CAR-M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1E12DB-E361-1549-A490-338D9F62388D}"/>
              </a:ext>
            </a:extLst>
          </p:cNvPr>
          <p:cNvSpPr txBox="1"/>
          <p:nvPr/>
        </p:nvSpPr>
        <p:spPr>
          <a:xfrm>
            <a:off x="2135976" y="401758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Novel Modalities: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CD62F87-CB59-8A47-B18E-63022A9DA204}"/>
              </a:ext>
            </a:extLst>
          </p:cNvPr>
          <p:cNvSpPr/>
          <p:nvPr/>
        </p:nvSpPr>
        <p:spPr>
          <a:xfrm>
            <a:off x="2176523" y="4353568"/>
            <a:ext cx="7712464" cy="2367907"/>
          </a:xfrm>
          <a:prstGeom prst="round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975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99055B-F4B9-2E44-BBBB-C8E72C2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C6BDA8-8961-7547-8749-F09D5C5BCF7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B35A59A-C543-CA46-834C-8B297819DE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4" y="369687"/>
            <a:ext cx="12499789" cy="998958"/>
          </a:xfrm>
        </p:spPr>
        <p:txBody>
          <a:bodyPr/>
          <a:lstStyle/>
          <a:p>
            <a:r>
              <a:rPr lang="en-US" dirty="0"/>
              <a:t>Robust R&amp;D Program Driving Platform Enhancements</a:t>
            </a:r>
          </a:p>
        </p:txBody>
      </p:sp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DA19B344-890A-D046-B927-DC264A90B80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575" y="4355667"/>
            <a:ext cx="1614647" cy="158795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52AC8A9-DF8E-D24A-A716-05AABA018831}"/>
              </a:ext>
            </a:extLst>
          </p:cNvPr>
          <p:cNvSpPr txBox="1"/>
          <p:nvPr/>
        </p:nvSpPr>
        <p:spPr>
          <a:xfrm>
            <a:off x="5069099" y="6011500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Allogeneic </a:t>
            </a:r>
          </a:p>
          <a:p>
            <a:pPr algn="ctr"/>
            <a:r>
              <a:rPr lang="en-US" dirty="0"/>
              <a:t>Myeloid Cells</a:t>
            </a:r>
          </a:p>
        </p:txBody>
      </p: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BA6ED311-7509-D34C-B04A-59ECB3C0E7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489" y="1632217"/>
            <a:ext cx="1917133" cy="11019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D98480F-5EDB-A94E-A00C-4E4CE49175A1}"/>
              </a:ext>
            </a:extLst>
          </p:cNvPr>
          <p:cNvSpPr txBox="1"/>
          <p:nvPr/>
        </p:nvSpPr>
        <p:spPr>
          <a:xfrm>
            <a:off x="4499610" y="3237055"/>
            <a:ext cx="1505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Gene edited </a:t>
            </a:r>
          </a:p>
          <a:p>
            <a:pPr algn="ctr"/>
            <a:r>
              <a:rPr lang="en-US" dirty="0"/>
              <a:t>CAR-M</a:t>
            </a:r>
          </a:p>
        </p:txBody>
      </p:sp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39D78576-94CE-634C-9FB9-6E523C0D6B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8899" y="1566920"/>
            <a:ext cx="303841" cy="130565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95AD683-6831-5E4F-A19E-D7CEDD2A7DB4}"/>
              </a:ext>
            </a:extLst>
          </p:cNvPr>
          <p:cNvSpPr txBox="1"/>
          <p:nvPr/>
        </p:nvSpPr>
        <p:spPr>
          <a:xfrm>
            <a:off x="6331791" y="3222753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Novel CAR </a:t>
            </a:r>
          </a:p>
          <a:p>
            <a:pPr algn="ctr"/>
            <a:r>
              <a:rPr lang="en-US"/>
              <a:t>designs</a:t>
            </a:r>
          </a:p>
        </p:txBody>
      </p:sp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C8E800DB-FDED-3D47-A47E-A088F744E8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552" y="1522409"/>
            <a:ext cx="1440700" cy="146699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486F90D-02CC-5D41-B09A-1EAEE34B2499}"/>
              </a:ext>
            </a:extLst>
          </p:cNvPr>
          <p:cNvSpPr txBox="1"/>
          <p:nvPr/>
        </p:nvSpPr>
        <p:spPr>
          <a:xfrm>
            <a:off x="7596150" y="3211630"/>
            <a:ext cx="2455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Immune Activator Delivery </a:t>
            </a:r>
          </a:p>
        </p:txBody>
      </p:sp>
      <p:pic>
        <p:nvPicPr>
          <p:cNvPr id="38" name="Picture 37" descr="Diagram, icon&#10;&#10;Description automatically generated">
            <a:extLst>
              <a:ext uri="{FF2B5EF4-FFF2-40B4-BE49-F238E27FC236}">
                <a16:creationId xmlns:a16="http://schemas.microsoft.com/office/drawing/2014/main" id="{2A7CE92F-4194-D448-8871-5EA4D0248D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9506" y="1581223"/>
            <a:ext cx="1792225" cy="1408176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44C602AC-47DB-614F-8A76-427646C6CFCE}"/>
              </a:ext>
            </a:extLst>
          </p:cNvPr>
          <p:cNvSpPr txBox="1"/>
          <p:nvPr/>
        </p:nvSpPr>
        <p:spPr>
          <a:xfrm>
            <a:off x="2596855" y="3237056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Combination</a:t>
            </a:r>
          </a:p>
          <a:p>
            <a:pPr algn="ctr"/>
            <a:r>
              <a:rPr lang="en-US"/>
              <a:t>therapies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AE7CD389-A46A-E14F-84C6-B9E87F1A02E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287" y="4437844"/>
            <a:ext cx="952500" cy="132080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24D085E-7CAD-C148-B980-D4AE34A1A281}"/>
              </a:ext>
            </a:extLst>
          </p:cNvPr>
          <p:cNvSpPr txBox="1"/>
          <p:nvPr/>
        </p:nvSpPr>
        <p:spPr>
          <a:xfrm>
            <a:off x="3132982" y="6093677"/>
            <a:ext cx="1300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/>
              <a:t>CAR </a:t>
            </a:r>
          </a:p>
          <a:p>
            <a:pPr algn="ctr"/>
            <a:r>
              <a:rPr lang="en-US"/>
              <a:t>Monocytes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24E42F4-C9EA-5247-A141-96CD25189F40}"/>
              </a:ext>
            </a:extLst>
          </p:cNvPr>
          <p:cNvSpPr/>
          <p:nvPr/>
        </p:nvSpPr>
        <p:spPr>
          <a:xfrm>
            <a:off x="2190264" y="1322786"/>
            <a:ext cx="7811472" cy="2631811"/>
          </a:xfrm>
          <a:prstGeom prst="roundRect">
            <a:avLst/>
          </a:prstGeom>
          <a:solidFill>
            <a:schemeClr val="bg1">
              <a:lumMod val="50000"/>
              <a:alpha val="7384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4DA4B0-2D68-B94C-AAA2-E993E2B83F6E}"/>
              </a:ext>
            </a:extLst>
          </p:cNvPr>
          <p:cNvSpPr txBox="1"/>
          <p:nvPr/>
        </p:nvSpPr>
        <p:spPr>
          <a:xfrm>
            <a:off x="2120160" y="987753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Platform Enhancements</a:t>
            </a:r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8CA9A97-059A-2B4E-A63B-42AF8ECEDE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931" y="4373911"/>
            <a:ext cx="2093580" cy="1536634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61ACC9F0-35FD-5A41-80D9-353C5311A53D}"/>
              </a:ext>
            </a:extLst>
          </p:cNvPr>
          <p:cNvSpPr txBox="1"/>
          <p:nvPr/>
        </p:nvSpPr>
        <p:spPr>
          <a:xfrm>
            <a:off x="7639936" y="5992519"/>
            <a:ext cx="1672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In Vivo</a:t>
            </a:r>
          </a:p>
          <a:p>
            <a:pPr algn="ctr"/>
            <a:r>
              <a:rPr lang="en-US" dirty="0"/>
              <a:t>mRNA CAR-M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1E12DB-E361-1549-A490-338D9F62388D}"/>
              </a:ext>
            </a:extLst>
          </p:cNvPr>
          <p:cNvSpPr txBox="1"/>
          <p:nvPr/>
        </p:nvSpPr>
        <p:spPr>
          <a:xfrm>
            <a:off x="2135976" y="4017588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Novel Modalities: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ACD62F87-CB59-8A47-B18E-63022A9DA204}"/>
              </a:ext>
            </a:extLst>
          </p:cNvPr>
          <p:cNvSpPr/>
          <p:nvPr/>
        </p:nvSpPr>
        <p:spPr>
          <a:xfrm>
            <a:off x="2176523" y="4353568"/>
            <a:ext cx="4775407" cy="2367907"/>
          </a:xfrm>
          <a:prstGeom prst="roundRect">
            <a:avLst/>
          </a:prstGeom>
          <a:solidFill>
            <a:schemeClr val="bg1">
              <a:lumMod val="50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3148DA4-A775-124B-9EB4-F74B11F9B0B6}"/>
              </a:ext>
            </a:extLst>
          </p:cNvPr>
          <p:cNvSpPr/>
          <p:nvPr/>
        </p:nvSpPr>
        <p:spPr>
          <a:xfrm>
            <a:off x="6950365" y="4365123"/>
            <a:ext cx="2856519" cy="23391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97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1621CC-193A-F544-AEC7-BE35A51A7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4B28CE-90FF-3246-8260-9BBBE88D291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12/20/21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522DA9-008F-594F-BEBD-7A922F4484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novel modality: in vivo CAR-M therapies</a:t>
            </a:r>
            <a:br>
              <a:rPr lang="en-US" dirty="0"/>
            </a:br>
            <a:r>
              <a:rPr lang="en-US" b="0" dirty="0">
                <a:solidFill>
                  <a:schemeClr val="accent2"/>
                </a:solidFill>
              </a:rPr>
              <a:t>LNP/mRNA based gene therapy</a:t>
            </a:r>
          </a:p>
        </p:txBody>
      </p:sp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E5730B7-FABF-4847-BE97-FC4BAC013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21" y="1488706"/>
            <a:ext cx="8983287" cy="472639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DED8FA4-9BA4-1246-AE01-EE8DA754D7F5}"/>
              </a:ext>
            </a:extLst>
          </p:cNvPr>
          <p:cNvSpPr/>
          <p:nvPr/>
        </p:nvSpPr>
        <p:spPr>
          <a:xfrm>
            <a:off x="8105045" y="4292936"/>
            <a:ext cx="2859579" cy="1587731"/>
          </a:xfrm>
          <a:prstGeom prst="round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8B8CA1-B6A1-1142-BF3A-9EB734216094}"/>
              </a:ext>
            </a:extLst>
          </p:cNvPr>
          <p:cNvSpPr txBox="1"/>
          <p:nvPr/>
        </p:nvSpPr>
        <p:spPr>
          <a:xfrm>
            <a:off x="1529531" y="1319429"/>
            <a:ext cx="34013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/>
              <a:t>Myeloid tropic LNP + CAR mRNA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0EC6A5-8DA9-D04B-9CF0-8137E4BC2DD7}"/>
              </a:ext>
            </a:extLst>
          </p:cNvPr>
          <p:cNvSpPr txBox="1"/>
          <p:nvPr/>
        </p:nvSpPr>
        <p:spPr>
          <a:xfrm>
            <a:off x="4757787" y="3223340"/>
            <a:ext cx="23086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 vivo administration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20285-A087-1147-B8B6-4443803D35DD}"/>
              </a:ext>
            </a:extLst>
          </p:cNvPr>
          <p:cNvSpPr txBox="1"/>
          <p:nvPr/>
        </p:nvSpPr>
        <p:spPr>
          <a:xfrm>
            <a:off x="8362834" y="4003598"/>
            <a:ext cx="26132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In vivo generated CAR-M</a:t>
            </a:r>
          </a:p>
        </p:txBody>
      </p:sp>
    </p:spTree>
    <p:extLst>
      <p:ext uri="{BB962C8B-B14F-4D97-AF65-F5344CB8AC3E}">
        <p14:creationId xmlns:p14="http://schemas.microsoft.com/office/powerpoint/2010/main" val="434905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6E75DC35-F9AE-DE4B-B579-12541CE2B9B3}"/>
              </a:ext>
            </a:extLst>
          </p:cNvPr>
          <p:cNvGrpSpPr/>
          <p:nvPr/>
        </p:nvGrpSpPr>
        <p:grpSpPr>
          <a:xfrm>
            <a:off x="5109458" y="2100553"/>
            <a:ext cx="1973083" cy="1449231"/>
            <a:chOff x="5110571" y="2012949"/>
            <a:chExt cx="1973083" cy="1858700"/>
          </a:xfrm>
          <a:solidFill>
            <a:schemeClr val="accent2"/>
          </a:solidFill>
        </p:grpSpPr>
        <p:sp>
          <p:nvSpPr>
            <p:cNvPr id="18" name="Bent Arrow 17">
              <a:extLst>
                <a:ext uri="{FF2B5EF4-FFF2-40B4-BE49-F238E27FC236}">
                  <a16:creationId xmlns:a16="http://schemas.microsoft.com/office/drawing/2014/main" id="{283D54E2-B345-6445-9755-77A0FB7B3FC5}"/>
                </a:ext>
              </a:extLst>
            </p:cNvPr>
            <p:cNvSpPr/>
            <p:nvPr/>
          </p:nvSpPr>
          <p:spPr>
            <a:xfrm rot="5400000">
              <a:off x="4836593" y="2286927"/>
              <a:ext cx="1858699" cy="1310744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9" name="Bent Arrow 18">
              <a:extLst>
                <a:ext uri="{FF2B5EF4-FFF2-40B4-BE49-F238E27FC236}">
                  <a16:creationId xmlns:a16="http://schemas.microsoft.com/office/drawing/2014/main" id="{DF79F8B1-91C5-CA48-9B55-686712D0AC8D}"/>
                </a:ext>
              </a:extLst>
            </p:cNvPr>
            <p:cNvSpPr/>
            <p:nvPr/>
          </p:nvSpPr>
          <p:spPr>
            <a:xfrm rot="16200000" flipH="1">
              <a:off x="5498932" y="2286928"/>
              <a:ext cx="1858699" cy="1310744"/>
            </a:xfrm>
            <a:prstGeom prst="bent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D89028F-2BB9-5642-A0B6-D9D56222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19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EA2430-DCF4-A149-B76C-6A0ABCE3A1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429BB-6DB5-EA4C-B77E-01E8B20226CE}" type="datetime1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8DC6C2F-D668-0441-ABB4-9FFA427793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Combining Two Pioneering Companies’ Core Technologies to Develop Breakthrough </a:t>
            </a:r>
            <a:r>
              <a:rPr lang="en-US" i="1" dirty="0"/>
              <a:t>in vivo </a:t>
            </a:r>
            <a:r>
              <a:rPr lang="en-US" dirty="0"/>
              <a:t>CAR-M for Cancer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0A4FFDEC-1621-4948-BC9E-5EFE8F2A2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69" y="1630522"/>
            <a:ext cx="3527149" cy="9389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8372F2-6A0D-9C4A-B6DF-0D85372D17A6}"/>
              </a:ext>
            </a:extLst>
          </p:cNvPr>
          <p:cNvSpPr txBox="1"/>
          <p:nvPr/>
        </p:nvSpPr>
        <p:spPr>
          <a:xfrm>
            <a:off x="1921726" y="2621758"/>
            <a:ext cx="2194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CAR-M Pioneers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C894CDA-546E-B84F-AE02-04E538E7EDCA}"/>
              </a:ext>
            </a:extLst>
          </p:cNvPr>
          <p:cNvSpPr txBox="1"/>
          <p:nvPr/>
        </p:nvSpPr>
        <p:spPr>
          <a:xfrm>
            <a:off x="8550943" y="2621758"/>
            <a:ext cx="2114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mRNA Pioneers</a:t>
            </a: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B2AB503D-8D1D-DF4D-A168-A841A857ED52}"/>
              </a:ext>
            </a:extLst>
          </p:cNvPr>
          <p:cNvSpPr/>
          <p:nvPr/>
        </p:nvSpPr>
        <p:spPr>
          <a:xfrm>
            <a:off x="5771797" y="4460861"/>
            <a:ext cx="648406" cy="743523"/>
          </a:xfrm>
          <a:prstGeom prst="down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F947F6C-D278-FC45-B9E5-9FF102F9C53E}"/>
              </a:ext>
            </a:extLst>
          </p:cNvPr>
          <p:cNvSpPr/>
          <p:nvPr/>
        </p:nvSpPr>
        <p:spPr>
          <a:xfrm>
            <a:off x="1066800" y="3663111"/>
            <a:ext cx="10058400" cy="6858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Establish a first-in-class mRNA based </a:t>
            </a:r>
            <a:r>
              <a:rPr lang="en-US" b="1" i="1" dirty="0"/>
              <a:t>in vivo </a:t>
            </a:r>
            <a:r>
              <a:rPr lang="en-US" b="1" dirty="0"/>
              <a:t>CAR-M platform for oncology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294077C7-FC68-A342-B99E-0CEBA3F6FAE6}"/>
              </a:ext>
            </a:extLst>
          </p:cNvPr>
          <p:cNvSpPr/>
          <p:nvPr/>
        </p:nvSpPr>
        <p:spPr>
          <a:xfrm>
            <a:off x="1066800" y="5316334"/>
            <a:ext cx="10058400" cy="685800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Develop up to 12 targeted in vivo CAR-M therapeutics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62F5C1-45DC-9047-8FCA-F1FAC246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749" y="1756002"/>
            <a:ext cx="3529584" cy="8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2065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5CAB77-EFAF-C64F-9FC6-4674212A5964}"/>
              </a:ext>
            </a:extLst>
          </p:cNvPr>
          <p:cNvSpPr/>
          <p:nvPr/>
        </p:nvSpPr>
        <p:spPr>
          <a:xfrm>
            <a:off x="6577022" y="4032943"/>
            <a:ext cx="5367086" cy="21282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0EFCD7F-F6FB-244B-A9A7-42E29F703782}"/>
              </a:ext>
            </a:extLst>
          </p:cNvPr>
          <p:cNvSpPr/>
          <p:nvPr/>
        </p:nvSpPr>
        <p:spPr>
          <a:xfrm>
            <a:off x="6577022" y="4032943"/>
            <a:ext cx="340400" cy="21282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9B6E4E0-B5B1-E947-952D-98DB91517959}"/>
              </a:ext>
            </a:extLst>
          </p:cNvPr>
          <p:cNvSpPr/>
          <p:nvPr/>
        </p:nvSpPr>
        <p:spPr>
          <a:xfrm>
            <a:off x="6577022" y="1720955"/>
            <a:ext cx="5367086" cy="21899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10E11-4ED0-5B4E-BC0D-F7DBE613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803340-7460-264D-B742-79DB60AB24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25E838C-4CA0-A34A-BA50-516268B9AC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/>
              <a:t>Harnessing the Power of Engineered Macrophages</a:t>
            </a:r>
            <a:br>
              <a:rPr lang="en-US"/>
            </a:br>
            <a:r>
              <a:rPr lang="en-US" sz="1700" b="0">
                <a:solidFill>
                  <a:schemeClr val="accent2"/>
                </a:solidFill>
              </a:rPr>
              <a:t>CARISMA is a private, clinical stage, vertically integrated biotech company developing our first-in-class CAR-M technology for advanced cancers and other diseases</a:t>
            </a:r>
            <a:endParaRPr lang="en-US" sz="170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09CF105-7777-244E-8595-15E00FA27CBC}"/>
              </a:ext>
            </a:extLst>
          </p:cNvPr>
          <p:cNvSpPr/>
          <p:nvPr/>
        </p:nvSpPr>
        <p:spPr>
          <a:xfrm>
            <a:off x="6980052" y="4032943"/>
            <a:ext cx="5121158" cy="212821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900"/>
              </a:spcAft>
            </a:pPr>
            <a:r>
              <a:rPr lang="en-US" sz="1400" b="1">
                <a:solidFill>
                  <a:schemeClr val="tx1"/>
                </a:solidFill>
              </a:rPr>
              <a:t>Experienced Leadership and Focused Strategy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Deep research, clinical and operational expertise in cell and gene therapy and oncology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Capital efficient discovery, manufacturing and development program to rapidly establish human safety and proof of concept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>
                <a:solidFill>
                  <a:schemeClr val="tx1"/>
                </a:solidFill>
              </a:rPr>
              <a:t>Broad scope of research and process development initiatives allowing optionality and scalability as we advance the pipeline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9B0D14-9B88-6546-B5B5-F786ADE6234E}"/>
              </a:ext>
            </a:extLst>
          </p:cNvPr>
          <p:cNvSpPr/>
          <p:nvPr/>
        </p:nvSpPr>
        <p:spPr>
          <a:xfrm>
            <a:off x="474112" y="1720955"/>
            <a:ext cx="5497975" cy="46166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Proprietary Platform and Capabilities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00D2BD-6CE6-4B49-B704-8FC33DC6979B}"/>
              </a:ext>
            </a:extLst>
          </p:cNvPr>
          <p:cNvSpPr/>
          <p:nvPr/>
        </p:nvSpPr>
        <p:spPr>
          <a:xfrm>
            <a:off x="7064486" y="1720954"/>
            <a:ext cx="4788631" cy="2163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900"/>
              </a:spcAft>
            </a:pPr>
            <a:r>
              <a:rPr lang="en-US" sz="1400" b="1" dirty="0">
                <a:solidFill>
                  <a:schemeClr val="tx1"/>
                </a:solidFill>
              </a:rPr>
              <a:t>First-in-Class CAR-M Pipeline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Solid tumor targets (HER2, Meso, PSMA) in development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Lead program CT-0508 (HER2) currently enrolling patients in Phase I clinical study (NCT04660929)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Rationally selected heme malignancy targets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</a:rPr>
              <a:t>Non-oncology applications (liver fibrosis, neurodegeneration, and auto-immunity)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8831537-955D-2241-9CB4-B720203A942B}"/>
              </a:ext>
            </a:extLst>
          </p:cNvPr>
          <p:cNvSpPr/>
          <p:nvPr/>
        </p:nvSpPr>
        <p:spPr>
          <a:xfrm>
            <a:off x="6577022" y="1720954"/>
            <a:ext cx="340400" cy="2189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BAE8A79-E7EE-2445-AE5D-160B9A1ABB24}"/>
              </a:ext>
            </a:extLst>
          </p:cNvPr>
          <p:cNvCxnSpPr>
            <a:cxnSpLocks/>
          </p:cNvCxnSpPr>
          <p:nvPr/>
        </p:nvCxnSpPr>
        <p:spPr>
          <a:xfrm>
            <a:off x="6163585" y="2934075"/>
            <a:ext cx="420130" cy="0"/>
          </a:xfrm>
          <a:prstGeom prst="line">
            <a:avLst/>
          </a:prstGeom>
          <a:ln w="19050" cmpd="sng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F679E0-DCD4-F248-A284-93FEB9BA8B3D}"/>
              </a:ext>
            </a:extLst>
          </p:cNvPr>
          <p:cNvCxnSpPr>
            <a:cxnSpLocks/>
          </p:cNvCxnSpPr>
          <p:nvPr/>
        </p:nvCxnSpPr>
        <p:spPr>
          <a:xfrm>
            <a:off x="6155344" y="4939991"/>
            <a:ext cx="420130" cy="0"/>
          </a:xfrm>
          <a:prstGeom prst="line">
            <a:avLst/>
          </a:prstGeom>
          <a:ln w="19050" cmpd="sng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44">
            <a:extLst>
              <a:ext uri="{FF2B5EF4-FFF2-40B4-BE49-F238E27FC236}">
                <a16:creationId xmlns:a16="http://schemas.microsoft.com/office/drawing/2014/main" id="{B6D6E7EA-4370-504B-8821-48CE5CBAF2E5}"/>
              </a:ext>
            </a:extLst>
          </p:cNvPr>
          <p:cNvSpPr txBox="1"/>
          <p:nvPr/>
        </p:nvSpPr>
        <p:spPr>
          <a:xfrm>
            <a:off x="482939" y="3325203"/>
            <a:ext cx="150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Myeloid Specific Cell Engineering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40775BB-F4E2-2447-B3BC-FAC6FFAFB025}"/>
              </a:ext>
            </a:extLst>
          </p:cNvPr>
          <p:cNvSpPr txBox="1"/>
          <p:nvPr/>
        </p:nvSpPr>
        <p:spPr>
          <a:xfrm>
            <a:off x="2467156" y="3324867"/>
            <a:ext cx="150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Proprietary Vectors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C02FD33-B984-AC4E-AFA9-C4A56CF0C736}"/>
              </a:ext>
            </a:extLst>
          </p:cNvPr>
          <p:cNvSpPr txBox="1"/>
          <p:nvPr/>
        </p:nvSpPr>
        <p:spPr>
          <a:xfrm>
            <a:off x="2460459" y="4920845"/>
            <a:ext cx="150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Cell &amp; Vector Manufacturing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F7C4B25-ACC8-6046-9991-CEFD4F9D8C7B}"/>
              </a:ext>
            </a:extLst>
          </p:cNvPr>
          <p:cNvGrpSpPr/>
          <p:nvPr/>
        </p:nvGrpSpPr>
        <p:grpSpPr>
          <a:xfrm>
            <a:off x="4795979" y="2477687"/>
            <a:ext cx="803872" cy="803872"/>
            <a:chOff x="3585918" y="2523435"/>
            <a:chExt cx="803872" cy="803872"/>
          </a:xfrm>
        </p:grpSpPr>
        <p:pic>
          <p:nvPicPr>
            <p:cNvPr id="6" name="Graphic 34">
              <a:extLst>
                <a:ext uri="{FF2B5EF4-FFF2-40B4-BE49-F238E27FC236}">
                  <a16:creationId xmlns:a16="http://schemas.microsoft.com/office/drawing/2014/main" id="{8A08FA0C-22F3-D94A-AB32-19E370CAC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9890" y="2668196"/>
              <a:ext cx="514350" cy="514350"/>
            </a:xfrm>
            <a:prstGeom prst="rect">
              <a:avLst/>
            </a:prstGeom>
          </p:spPr>
        </p:pic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EB906413-740E-FF49-A91A-B601CC09F325}"/>
                </a:ext>
              </a:extLst>
            </p:cNvPr>
            <p:cNvSpPr/>
            <p:nvPr/>
          </p:nvSpPr>
          <p:spPr>
            <a:xfrm>
              <a:off x="3585918" y="2523435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81D66545-D466-C844-BEAB-092D0746C669}"/>
              </a:ext>
            </a:extLst>
          </p:cNvPr>
          <p:cNvSpPr txBox="1"/>
          <p:nvPr/>
        </p:nvSpPr>
        <p:spPr>
          <a:xfrm>
            <a:off x="4440207" y="3324867"/>
            <a:ext cx="150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Gene Editing Capabilities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5C63B22-3E16-C940-B2B2-BBC008469F48}"/>
              </a:ext>
            </a:extLst>
          </p:cNvPr>
          <p:cNvSpPr txBox="1"/>
          <p:nvPr/>
        </p:nvSpPr>
        <p:spPr>
          <a:xfrm>
            <a:off x="491481" y="4920845"/>
            <a:ext cx="1508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Auto/</a:t>
            </a:r>
            <a:r>
              <a:rPr lang="en-US" sz="1200" b="1" err="1"/>
              <a:t>Allo</a:t>
            </a:r>
            <a:br>
              <a:rPr lang="en-US" sz="1200" b="1"/>
            </a:br>
            <a:r>
              <a:rPr lang="en-US" sz="1200" b="1"/>
              <a:t>Cell Source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C90B4C7-9535-874C-A9F2-9F3D3E9CDCCA}"/>
              </a:ext>
            </a:extLst>
          </p:cNvPr>
          <p:cNvSpPr txBox="1"/>
          <p:nvPr/>
        </p:nvSpPr>
        <p:spPr>
          <a:xfrm>
            <a:off x="4427468" y="4924701"/>
            <a:ext cx="15086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/>
              <a:t>Significant IP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F8F9D17-627F-0545-8B90-4D24BA1087FE}"/>
              </a:ext>
            </a:extLst>
          </p:cNvPr>
          <p:cNvGrpSpPr/>
          <p:nvPr/>
        </p:nvGrpSpPr>
        <p:grpSpPr>
          <a:xfrm>
            <a:off x="2819565" y="2482053"/>
            <a:ext cx="803872" cy="803872"/>
            <a:chOff x="2049120" y="2523435"/>
            <a:chExt cx="803872" cy="803872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EB1C48-FD95-9F49-A8F3-AE4DD7EE4B09}"/>
                </a:ext>
              </a:extLst>
            </p:cNvPr>
            <p:cNvSpPr/>
            <p:nvPr/>
          </p:nvSpPr>
          <p:spPr>
            <a:xfrm>
              <a:off x="2049120" y="2523435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125">
              <a:extLst>
                <a:ext uri="{FF2B5EF4-FFF2-40B4-BE49-F238E27FC236}">
                  <a16:creationId xmlns:a16="http://schemas.microsoft.com/office/drawing/2014/main" id="{8A64859C-8D08-924B-AA40-BECF90716C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8637" y="2676074"/>
              <a:ext cx="504838" cy="498595"/>
            </a:xfrm>
            <a:custGeom>
              <a:avLst/>
              <a:gdLst>
                <a:gd name="T0" fmla="*/ 180 w 633"/>
                <a:gd name="T1" fmla="*/ 597 h 624"/>
                <a:gd name="T2" fmla="*/ 150 w 633"/>
                <a:gd name="T3" fmla="*/ 493 h 624"/>
                <a:gd name="T4" fmla="*/ 38 w 633"/>
                <a:gd name="T5" fmla="*/ 462 h 624"/>
                <a:gd name="T6" fmla="*/ 75 w 633"/>
                <a:gd name="T7" fmla="*/ 361 h 624"/>
                <a:gd name="T8" fmla="*/ 0 w 633"/>
                <a:gd name="T9" fmla="*/ 312 h 624"/>
                <a:gd name="T10" fmla="*/ 75 w 633"/>
                <a:gd name="T11" fmla="*/ 262 h 624"/>
                <a:gd name="T12" fmla="*/ 38 w 633"/>
                <a:gd name="T13" fmla="*/ 161 h 624"/>
                <a:gd name="T14" fmla="*/ 150 w 633"/>
                <a:gd name="T15" fmla="*/ 130 h 624"/>
                <a:gd name="T16" fmla="*/ 180 w 633"/>
                <a:gd name="T17" fmla="*/ 26 h 624"/>
                <a:gd name="T18" fmla="*/ 288 w 633"/>
                <a:gd name="T19" fmla="*/ 67 h 624"/>
                <a:gd name="T20" fmla="*/ 374 w 633"/>
                <a:gd name="T21" fmla="*/ 0 h 624"/>
                <a:gd name="T22" fmla="*/ 438 w 633"/>
                <a:gd name="T23" fmla="*/ 97 h 624"/>
                <a:gd name="T24" fmla="*/ 546 w 633"/>
                <a:gd name="T25" fmla="*/ 93 h 624"/>
                <a:gd name="T26" fmla="*/ 540 w 633"/>
                <a:gd name="T27" fmla="*/ 210 h 624"/>
                <a:gd name="T28" fmla="*/ 630 w 633"/>
                <a:gd name="T29" fmla="*/ 270 h 624"/>
                <a:gd name="T30" fmla="*/ 623 w 633"/>
                <a:gd name="T31" fmla="*/ 359 h 624"/>
                <a:gd name="T32" fmla="*/ 593 w 633"/>
                <a:gd name="T33" fmla="*/ 454 h 624"/>
                <a:gd name="T34" fmla="*/ 537 w 633"/>
                <a:gd name="T35" fmla="*/ 531 h 624"/>
                <a:gd name="T36" fmla="*/ 457 w 633"/>
                <a:gd name="T37" fmla="*/ 589 h 624"/>
                <a:gd name="T38" fmla="*/ 366 w 633"/>
                <a:gd name="T39" fmla="*/ 618 h 624"/>
                <a:gd name="T40" fmla="*/ 267 w 633"/>
                <a:gd name="T41" fmla="*/ 618 h 624"/>
                <a:gd name="T42" fmla="*/ 355 w 633"/>
                <a:gd name="T43" fmla="*/ 546 h 624"/>
                <a:gd name="T44" fmla="*/ 423 w 633"/>
                <a:gd name="T45" fmla="*/ 525 h 624"/>
                <a:gd name="T46" fmla="*/ 486 w 633"/>
                <a:gd name="T47" fmla="*/ 478 h 624"/>
                <a:gd name="T48" fmla="*/ 527 w 633"/>
                <a:gd name="T49" fmla="*/ 421 h 624"/>
                <a:gd name="T50" fmla="*/ 552 w 633"/>
                <a:gd name="T51" fmla="*/ 347 h 624"/>
                <a:gd name="T52" fmla="*/ 617 w 633"/>
                <a:gd name="T53" fmla="*/ 278 h 624"/>
                <a:gd name="T54" fmla="*/ 525 w 633"/>
                <a:gd name="T55" fmla="*/ 210 h 624"/>
                <a:gd name="T56" fmla="*/ 540 w 633"/>
                <a:gd name="T57" fmla="*/ 108 h 624"/>
                <a:gd name="T58" fmla="*/ 426 w 633"/>
                <a:gd name="T59" fmla="*/ 107 h 624"/>
                <a:gd name="T60" fmla="*/ 377 w 633"/>
                <a:gd name="T61" fmla="*/ 15 h 624"/>
                <a:gd name="T62" fmla="*/ 285 w 633"/>
                <a:gd name="T63" fmla="*/ 82 h 624"/>
                <a:gd name="T64" fmla="*/ 191 w 633"/>
                <a:gd name="T65" fmla="*/ 36 h 624"/>
                <a:gd name="T66" fmla="*/ 156 w 633"/>
                <a:gd name="T67" fmla="*/ 144 h 624"/>
                <a:gd name="T68" fmla="*/ 53 w 633"/>
                <a:gd name="T69" fmla="*/ 162 h 624"/>
                <a:gd name="T70" fmla="*/ 88 w 633"/>
                <a:gd name="T71" fmla="*/ 271 h 624"/>
                <a:gd name="T72" fmla="*/ 14 w 633"/>
                <a:gd name="T73" fmla="*/ 312 h 624"/>
                <a:gd name="T74" fmla="*/ 88 w 633"/>
                <a:gd name="T75" fmla="*/ 353 h 624"/>
                <a:gd name="T76" fmla="*/ 53 w 633"/>
                <a:gd name="T77" fmla="*/ 461 h 624"/>
                <a:gd name="T78" fmla="*/ 156 w 633"/>
                <a:gd name="T79" fmla="*/ 479 h 624"/>
                <a:gd name="T80" fmla="*/ 191 w 633"/>
                <a:gd name="T81" fmla="*/ 587 h 624"/>
                <a:gd name="T82" fmla="*/ 285 w 633"/>
                <a:gd name="T83" fmla="*/ 542 h 624"/>
                <a:gd name="T84" fmla="*/ 316 w 633"/>
                <a:gd name="T85" fmla="*/ 409 h 624"/>
                <a:gd name="T86" fmla="*/ 414 w 633"/>
                <a:gd name="T87" fmla="*/ 312 h 624"/>
                <a:gd name="T88" fmla="*/ 233 w 633"/>
                <a:gd name="T89" fmla="*/ 312 h 624"/>
                <a:gd name="T90" fmla="*/ 316 w 633"/>
                <a:gd name="T91" fmla="*/ 228 h 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3" h="624">
                  <a:moveTo>
                    <a:pt x="260" y="623"/>
                  </a:moveTo>
                  <a:cubicBezTo>
                    <a:pt x="260" y="623"/>
                    <a:pt x="259" y="623"/>
                    <a:pt x="259" y="623"/>
                  </a:cubicBezTo>
                  <a:cubicBezTo>
                    <a:pt x="232" y="618"/>
                    <a:pt x="205" y="609"/>
                    <a:pt x="180" y="597"/>
                  </a:cubicBezTo>
                  <a:cubicBezTo>
                    <a:pt x="177" y="596"/>
                    <a:pt x="175" y="592"/>
                    <a:pt x="176" y="589"/>
                  </a:cubicBezTo>
                  <a:cubicBezTo>
                    <a:pt x="195" y="526"/>
                    <a:pt x="195" y="526"/>
                    <a:pt x="195" y="526"/>
                  </a:cubicBezTo>
                  <a:cubicBezTo>
                    <a:pt x="179" y="517"/>
                    <a:pt x="164" y="506"/>
                    <a:pt x="150" y="493"/>
                  </a:cubicBezTo>
                  <a:cubicBezTo>
                    <a:pt x="96" y="531"/>
                    <a:pt x="96" y="531"/>
                    <a:pt x="96" y="531"/>
                  </a:cubicBezTo>
                  <a:cubicBezTo>
                    <a:pt x="93" y="533"/>
                    <a:pt x="89" y="532"/>
                    <a:pt x="87" y="530"/>
                  </a:cubicBezTo>
                  <a:cubicBezTo>
                    <a:pt x="68" y="510"/>
                    <a:pt x="51" y="487"/>
                    <a:pt x="38" y="462"/>
                  </a:cubicBezTo>
                  <a:cubicBezTo>
                    <a:pt x="36" y="459"/>
                    <a:pt x="37" y="456"/>
                    <a:pt x="40" y="454"/>
                  </a:cubicBezTo>
                  <a:cubicBezTo>
                    <a:pt x="92" y="414"/>
                    <a:pt x="92" y="414"/>
                    <a:pt x="92" y="414"/>
                  </a:cubicBezTo>
                  <a:cubicBezTo>
                    <a:pt x="84" y="397"/>
                    <a:pt x="79" y="379"/>
                    <a:pt x="75" y="361"/>
                  </a:cubicBezTo>
                  <a:cubicBezTo>
                    <a:pt x="9" y="359"/>
                    <a:pt x="9" y="359"/>
                    <a:pt x="9" y="359"/>
                  </a:cubicBezTo>
                  <a:cubicBezTo>
                    <a:pt x="6" y="359"/>
                    <a:pt x="3" y="357"/>
                    <a:pt x="2" y="353"/>
                  </a:cubicBezTo>
                  <a:cubicBezTo>
                    <a:pt x="1" y="339"/>
                    <a:pt x="0" y="325"/>
                    <a:pt x="0" y="312"/>
                  </a:cubicBezTo>
                  <a:cubicBezTo>
                    <a:pt x="0" y="298"/>
                    <a:pt x="1" y="284"/>
                    <a:pt x="2" y="270"/>
                  </a:cubicBezTo>
                  <a:cubicBezTo>
                    <a:pt x="3" y="267"/>
                    <a:pt x="6" y="264"/>
                    <a:pt x="9" y="264"/>
                  </a:cubicBezTo>
                  <a:cubicBezTo>
                    <a:pt x="75" y="262"/>
                    <a:pt x="75" y="262"/>
                    <a:pt x="75" y="262"/>
                  </a:cubicBezTo>
                  <a:cubicBezTo>
                    <a:pt x="79" y="244"/>
                    <a:pt x="84" y="226"/>
                    <a:pt x="92" y="210"/>
                  </a:cubicBezTo>
                  <a:cubicBezTo>
                    <a:pt x="40" y="170"/>
                    <a:pt x="40" y="170"/>
                    <a:pt x="40" y="170"/>
                  </a:cubicBezTo>
                  <a:cubicBezTo>
                    <a:pt x="37" y="168"/>
                    <a:pt x="36" y="164"/>
                    <a:pt x="38" y="161"/>
                  </a:cubicBezTo>
                  <a:cubicBezTo>
                    <a:pt x="51" y="136"/>
                    <a:pt x="68" y="114"/>
                    <a:pt x="87" y="93"/>
                  </a:cubicBezTo>
                  <a:cubicBezTo>
                    <a:pt x="89" y="91"/>
                    <a:pt x="93" y="91"/>
                    <a:pt x="96" y="93"/>
                  </a:cubicBezTo>
                  <a:cubicBezTo>
                    <a:pt x="150" y="130"/>
                    <a:pt x="150" y="130"/>
                    <a:pt x="150" y="130"/>
                  </a:cubicBezTo>
                  <a:cubicBezTo>
                    <a:pt x="164" y="117"/>
                    <a:pt x="179" y="106"/>
                    <a:pt x="195" y="97"/>
                  </a:cubicBezTo>
                  <a:cubicBezTo>
                    <a:pt x="176" y="34"/>
                    <a:pt x="176" y="34"/>
                    <a:pt x="176" y="34"/>
                  </a:cubicBezTo>
                  <a:cubicBezTo>
                    <a:pt x="175" y="31"/>
                    <a:pt x="177" y="27"/>
                    <a:pt x="180" y="26"/>
                  </a:cubicBezTo>
                  <a:cubicBezTo>
                    <a:pt x="205" y="14"/>
                    <a:pt x="231" y="5"/>
                    <a:pt x="259" y="0"/>
                  </a:cubicBezTo>
                  <a:cubicBezTo>
                    <a:pt x="262" y="0"/>
                    <a:pt x="266" y="2"/>
                    <a:pt x="267" y="5"/>
                  </a:cubicBezTo>
                  <a:cubicBezTo>
                    <a:pt x="288" y="67"/>
                    <a:pt x="288" y="67"/>
                    <a:pt x="288" y="67"/>
                  </a:cubicBezTo>
                  <a:cubicBezTo>
                    <a:pt x="307" y="65"/>
                    <a:pt x="326" y="65"/>
                    <a:pt x="344" y="67"/>
                  </a:cubicBezTo>
                  <a:cubicBezTo>
                    <a:pt x="366" y="5"/>
                    <a:pt x="366" y="5"/>
                    <a:pt x="366" y="5"/>
                  </a:cubicBezTo>
                  <a:cubicBezTo>
                    <a:pt x="367" y="2"/>
                    <a:pt x="370" y="0"/>
                    <a:pt x="374" y="0"/>
                  </a:cubicBezTo>
                  <a:cubicBezTo>
                    <a:pt x="401" y="5"/>
                    <a:pt x="428" y="14"/>
                    <a:pt x="453" y="26"/>
                  </a:cubicBezTo>
                  <a:cubicBezTo>
                    <a:pt x="456" y="27"/>
                    <a:pt x="458" y="31"/>
                    <a:pt x="457" y="34"/>
                  </a:cubicBezTo>
                  <a:cubicBezTo>
                    <a:pt x="438" y="97"/>
                    <a:pt x="438" y="97"/>
                    <a:pt x="438" y="97"/>
                  </a:cubicBezTo>
                  <a:cubicBezTo>
                    <a:pt x="454" y="106"/>
                    <a:pt x="469" y="117"/>
                    <a:pt x="483" y="130"/>
                  </a:cubicBezTo>
                  <a:cubicBezTo>
                    <a:pt x="537" y="93"/>
                    <a:pt x="537" y="93"/>
                    <a:pt x="537" y="93"/>
                  </a:cubicBezTo>
                  <a:cubicBezTo>
                    <a:pt x="539" y="91"/>
                    <a:pt x="543" y="91"/>
                    <a:pt x="546" y="93"/>
                  </a:cubicBezTo>
                  <a:cubicBezTo>
                    <a:pt x="565" y="114"/>
                    <a:pt x="581" y="136"/>
                    <a:pt x="595" y="161"/>
                  </a:cubicBezTo>
                  <a:cubicBezTo>
                    <a:pt x="596" y="164"/>
                    <a:pt x="596" y="168"/>
                    <a:pt x="593" y="170"/>
                  </a:cubicBezTo>
                  <a:cubicBezTo>
                    <a:pt x="540" y="210"/>
                    <a:pt x="540" y="210"/>
                    <a:pt x="540" y="210"/>
                  </a:cubicBezTo>
                  <a:cubicBezTo>
                    <a:pt x="548" y="226"/>
                    <a:pt x="554" y="244"/>
                    <a:pt x="558" y="262"/>
                  </a:cubicBezTo>
                  <a:cubicBezTo>
                    <a:pt x="623" y="264"/>
                    <a:pt x="623" y="264"/>
                    <a:pt x="623" y="264"/>
                  </a:cubicBezTo>
                  <a:cubicBezTo>
                    <a:pt x="627" y="264"/>
                    <a:pt x="630" y="267"/>
                    <a:pt x="630" y="270"/>
                  </a:cubicBezTo>
                  <a:cubicBezTo>
                    <a:pt x="632" y="284"/>
                    <a:pt x="633" y="298"/>
                    <a:pt x="633" y="312"/>
                  </a:cubicBezTo>
                  <a:cubicBezTo>
                    <a:pt x="633" y="325"/>
                    <a:pt x="632" y="339"/>
                    <a:pt x="630" y="353"/>
                  </a:cubicBezTo>
                  <a:cubicBezTo>
                    <a:pt x="630" y="357"/>
                    <a:pt x="627" y="359"/>
                    <a:pt x="623" y="359"/>
                  </a:cubicBezTo>
                  <a:cubicBezTo>
                    <a:pt x="558" y="361"/>
                    <a:pt x="558" y="361"/>
                    <a:pt x="558" y="361"/>
                  </a:cubicBezTo>
                  <a:cubicBezTo>
                    <a:pt x="554" y="379"/>
                    <a:pt x="548" y="397"/>
                    <a:pt x="540" y="414"/>
                  </a:cubicBezTo>
                  <a:cubicBezTo>
                    <a:pt x="593" y="454"/>
                    <a:pt x="593" y="454"/>
                    <a:pt x="593" y="454"/>
                  </a:cubicBezTo>
                  <a:cubicBezTo>
                    <a:pt x="596" y="456"/>
                    <a:pt x="596" y="459"/>
                    <a:pt x="595" y="462"/>
                  </a:cubicBezTo>
                  <a:cubicBezTo>
                    <a:pt x="581" y="487"/>
                    <a:pt x="565" y="509"/>
                    <a:pt x="546" y="530"/>
                  </a:cubicBezTo>
                  <a:cubicBezTo>
                    <a:pt x="543" y="532"/>
                    <a:pt x="539" y="533"/>
                    <a:pt x="537" y="531"/>
                  </a:cubicBezTo>
                  <a:cubicBezTo>
                    <a:pt x="483" y="493"/>
                    <a:pt x="483" y="493"/>
                    <a:pt x="483" y="493"/>
                  </a:cubicBezTo>
                  <a:cubicBezTo>
                    <a:pt x="469" y="506"/>
                    <a:pt x="454" y="517"/>
                    <a:pt x="438" y="526"/>
                  </a:cubicBezTo>
                  <a:cubicBezTo>
                    <a:pt x="457" y="589"/>
                    <a:pt x="457" y="589"/>
                    <a:pt x="457" y="589"/>
                  </a:cubicBezTo>
                  <a:cubicBezTo>
                    <a:pt x="458" y="592"/>
                    <a:pt x="456" y="596"/>
                    <a:pt x="453" y="597"/>
                  </a:cubicBezTo>
                  <a:cubicBezTo>
                    <a:pt x="428" y="609"/>
                    <a:pt x="401" y="618"/>
                    <a:pt x="374" y="623"/>
                  </a:cubicBezTo>
                  <a:cubicBezTo>
                    <a:pt x="370" y="624"/>
                    <a:pt x="367" y="622"/>
                    <a:pt x="366" y="618"/>
                  </a:cubicBezTo>
                  <a:cubicBezTo>
                    <a:pt x="344" y="556"/>
                    <a:pt x="344" y="556"/>
                    <a:pt x="344" y="556"/>
                  </a:cubicBezTo>
                  <a:cubicBezTo>
                    <a:pt x="326" y="558"/>
                    <a:pt x="307" y="558"/>
                    <a:pt x="288" y="556"/>
                  </a:cubicBezTo>
                  <a:cubicBezTo>
                    <a:pt x="267" y="618"/>
                    <a:pt x="267" y="618"/>
                    <a:pt x="267" y="618"/>
                  </a:cubicBezTo>
                  <a:cubicBezTo>
                    <a:pt x="266" y="621"/>
                    <a:pt x="263" y="623"/>
                    <a:pt x="260" y="623"/>
                  </a:cubicBezTo>
                  <a:close/>
                  <a:moveTo>
                    <a:pt x="349" y="542"/>
                  </a:moveTo>
                  <a:cubicBezTo>
                    <a:pt x="352" y="542"/>
                    <a:pt x="354" y="543"/>
                    <a:pt x="355" y="546"/>
                  </a:cubicBezTo>
                  <a:cubicBezTo>
                    <a:pt x="377" y="608"/>
                    <a:pt x="377" y="608"/>
                    <a:pt x="377" y="608"/>
                  </a:cubicBezTo>
                  <a:cubicBezTo>
                    <a:pt x="399" y="604"/>
                    <a:pt x="421" y="597"/>
                    <a:pt x="441" y="587"/>
                  </a:cubicBezTo>
                  <a:cubicBezTo>
                    <a:pt x="423" y="525"/>
                    <a:pt x="423" y="525"/>
                    <a:pt x="423" y="525"/>
                  </a:cubicBezTo>
                  <a:cubicBezTo>
                    <a:pt x="422" y="521"/>
                    <a:pt x="423" y="518"/>
                    <a:pt x="426" y="516"/>
                  </a:cubicBezTo>
                  <a:cubicBezTo>
                    <a:pt x="445" y="506"/>
                    <a:pt x="462" y="494"/>
                    <a:pt x="477" y="479"/>
                  </a:cubicBezTo>
                  <a:cubicBezTo>
                    <a:pt x="479" y="477"/>
                    <a:pt x="483" y="477"/>
                    <a:pt x="486" y="478"/>
                  </a:cubicBezTo>
                  <a:cubicBezTo>
                    <a:pt x="540" y="516"/>
                    <a:pt x="540" y="516"/>
                    <a:pt x="540" y="516"/>
                  </a:cubicBezTo>
                  <a:cubicBezTo>
                    <a:pt x="555" y="499"/>
                    <a:pt x="568" y="481"/>
                    <a:pt x="579" y="461"/>
                  </a:cubicBezTo>
                  <a:cubicBezTo>
                    <a:pt x="527" y="421"/>
                    <a:pt x="527" y="421"/>
                    <a:pt x="527" y="421"/>
                  </a:cubicBezTo>
                  <a:cubicBezTo>
                    <a:pt x="525" y="419"/>
                    <a:pt x="524" y="416"/>
                    <a:pt x="525" y="413"/>
                  </a:cubicBezTo>
                  <a:cubicBezTo>
                    <a:pt x="535" y="394"/>
                    <a:pt x="541" y="373"/>
                    <a:pt x="545" y="353"/>
                  </a:cubicBezTo>
                  <a:cubicBezTo>
                    <a:pt x="545" y="349"/>
                    <a:pt x="548" y="347"/>
                    <a:pt x="552" y="347"/>
                  </a:cubicBezTo>
                  <a:cubicBezTo>
                    <a:pt x="617" y="345"/>
                    <a:pt x="617" y="345"/>
                    <a:pt x="617" y="345"/>
                  </a:cubicBezTo>
                  <a:cubicBezTo>
                    <a:pt x="618" y="334"/>
                    <a:pt x="619" y="323"/>
                    <a:pt x="619" y="312"/>
                  </a:cubicBezTo>
                  <a:cubicBezTo>
                    <a:pt x="619" y="300"/>
                    <a:pt x="618" y="289"/>
                    <a:pt x="617" y="278"/>
                  </a:cubicBezTo>
                  <a:cubicBezTo>
                    <a:pt x="552" y="276"/>
                    <a:pt x="552" y="276"/>
                    <a:pt x="552" y="276"/>
                  </a:cubicBezTo>
                  <a:cubicBezTo>
                    <a:pt x="548" y="276"/>
                    <a:pt x="545" y="274"/>
                    <a:pt x="545" y="271"/>
                  </a:cubicBezTo>
                  <a:cubicBezTo>
                    <a:pt x="541" y="250"/>
                    <a:pt x="535" y="229"/>
                    <a:pt x="525" y="210"/>
                  </a:cubicBezTo>
                  <a:cubicBezTo>
                    <a:pt x="524" y="207"/>
                    <a:pt x="525" y="204"/>
                    <a:pt x="527" y="202"/>
                  </a:cubicBezTo>
                  <a:cubicBezTo>
                    <a:pt x="579" y="162"/>
                    <a:pt x="579" y="162"/>
                    <a:pt x="579" y="162"/>
                  </a:cubicBezTo>
                  <a:cubicBezTo>
                    <a:pt x="568" y="143"/>
                    <a:pt x="555" y="124"/>
                    <a:pt x="540" y="108"/>
                  </a:cubicBezTo>
                  <a:cubicBezTo>
                    <a:pt x="486" y="145"/>
                    <a:pt x="486" y="145"/>
                    <a:pt x="486" y="145"/>
                  </a:cubicBezTo>
                  <a:cubicBezTo>
                    <a:pt x="483" y="147"/>
                    <a:pt x="479" y="146"/>
                    <a:pt x="477" y="144"/>
                  </a:cubicBezTo>
                  <a:cubicBezTo>
                    <a:pt x="462" y="129"/>
                    <a:pt x="445" y="117"/>
                    <a:pt x="426" y="107"/>
                  </a:cubicBezTo>
                  <a:cubicBezTo>
                    <a:pt x="423" y="105"/>
                    <a:pt x="422" y="102"/>
                    <a:pt x="423" y="99"/>
                  </a:cubicBezTo>
                  <a:cubicBezTo>
                    <a:pt x="441" y="36"/>
                    <a:pt x="441" y="36"/>
                    <a:pt x="441" y="36"/>
                  </a:cubicBezTo>
                  <a:cubicBezTo>
                    <a:pt x="421" y="27"/>
                    <a:pt x="399" y="20"/>
                    <a:pt x="377" y="15"/>
                  </a:cubicBezTo>
                  <a:cubicBezTo>
                    <a:pt x="355" y="77"/>
                    <a:pt x="355" y="77"/>
                    <a:pt x="355" y="77"/>
                  </a:cubicBezTo>
                  <a:cubicBezTo>
                    <a:pt x="354" y="80"/>
                    <a:pt x="351" y="82"/>
                    <a:pt x="348" y="82"/>
                  </a:cubicBezTo>
                  <a:cubicBezTo>
                    <a:pt x="327" y="79"/>
                    <a:pt x="306" y="79"/>
                    <a:pt x="285" y="82"/>
                  </a:cubicBezTo>
                  <a:cubicBezTo>
                    <a:pt x="281" y="82"/>
                    <a:pt x="278" y="80"/>
                    <a:pt x="277" y="77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33" y="20"/>
                    <a:pt x="212" y="27"/>
                    <a:pt x="191" y="36"/>
                  </a:cubicBezTo>
                  <a:cubicBezTo>
                    <a:pt x="210" y="99"/>
                    <a:pt x="210" y="99"/>
                    <a:pt x="210" y="99"/>
                  </a:cubicBezTo>
                  <a:cubicBezTo>
                    <a:pt x="211" y="102"/>
                    <a:pt x="210" y="105"/>
                    <a:pt x="207" y="107"/>
                  </a:cubicBezTo>
                  <a:cubicBezTo>
                    <a:pt x="188" y="117"/>
                    <a:pt x="171" y="129"/>
                    <a:pt x="156" y="144"/>
                  </a:cubicBezTo>
                  <a:cubicBezTo>
                    <a:pt x="153" y="146"/>
                    <a:pt x="149" y="147"/>
                    <a:pt x="147" y="145"/>
                  </a:cubicBezTo>
                  <a:cubicBezTo>
                    <a:pt x="93" y="108"/>
                    <a:pt x="93" y="108"/>
                    <a:pt x="93" y="108"/>
                  </a:cubicBezTo>
                  <a:cubicBezTo>
                    <a:pt x="78" y="124"/>
                    <a:pt x="64" y="143"/>
                    <a:pt x="53" y="162"/>
                  </a:cubicBezTo>
                  <a:cubicBezTo>
                    <a:pt x="105" y="202"/>
                    <a:pt x="105" y="202"/>
                    <a:pt x="105" y="202"/>
                  </a:cubicBezTo>
                  <a:cubicBezTo>
                    <a:pt x="108" y="204"/>
                    <a:pt x="109" y="207"/>
                    <a:pt x="107" y="210"/>
                  </a:cubicBezTo>
                  <a:cubicBezTo>
                    <a:pt x="98" y="230"/>
                    <a:pt x="91" y="250"/>
                    <a:pt x="88" y="271"/>
                  </a:cubicBezTo>
                  <a:cubicBezTo>
                    <a:pt x="87" y="274"/>
                    <a:pt x="84" y="276"/>
                    <a:pt x="81" y="276"/>
                  </a:cubicBezTo>
                  <a:cubicBezTo>
                    <a:pt x="16" y="278"/>
                    <a:pt x="16" y="278"/>
                    <a:pt x="16" y="278"/>
                  </a:cubicBezTo>
                  <a:cubicBezTo>
                    <a:pt x="14" y="289"/>
                    <a:pt x="14" y="300"/>
                    <a:pt x="14" y="312"/>
                  </a:cubicBezTo>
                  <a:cubicBezTo>
                    <a:pt x="14" y="323"/>
                    <a:pt x="14" y="334"/>
                    <a:pt x="16" y="345"/>
                  </a:cubicBezTo>
                  <a:cubicBezTo>
                    <a:pt x="81" y="347"/>
                    <a:pt x="81" y="347"/>
                    <a:pt x="81" y="347"/>
                  </a:cubicBezTo>
                  <a:cubicBezTo>
                    <a:pt x="84" y="347"/>
                    <a:pt x="87" y="349"/>
                    <a:pt x="88" y="353"/>
                  </a:cubicBezTo>
                  <a:cubicBezTo>
                    <a:pt x="91" y="373"/>
                    <a:pt x="98" y="394"/>
                    <a:pt x="107" y="413"/>
                  </a:cubicBezTo>
                  <a:cubicBezTo>
                    <a:pt x="109" y="416"/>
                    <a:pt x="108" y="419"/>
                    <a:pt x="105" y="421"/>
                  </a:cubicBezTo>
                  <a:cubicBezTo>
                    <a:pt x="53" y="461"/>
                    <a:pt x="53" y="461"/>
                    <a:pt x="53" y="461"/>
                  </a:cubicBezTo>
                  <a:cubicBezTo>
                    <a:pt x="64" y="481"/>
                    <a:pt x="78" y="499"/>
                    <a:pt x="93" y="516"/>
                  </a:cubicBezTo>
                  <a:cubicBezTo>
                    <a:pt x="147" y="478"/>
                    <a:pt x="147" y="478"/>
                    <a:pt x="147" y="478"/>
                  </a:cubicBezTo>
                  <a:cubicBezTo>
                    <a:pt x="149" y="477"/>
                    <a:pt x="153" y="477"/>
                    <a:pt x="156" y="479"/>
                  </a:cubicBezTo>
                  <a:cubicBezTo>
                    <a:pt x="171" y="494"/>
                    <a:pt x="188" y="506"/>
                    <a:pt x="207" y="516"/>
                  </a:cubicBezTo>
                  <a:cubicBezTo>
                    <a:pt x="210" y="518"/>
                    <a:pt x="211" y="521"/>
                    <a:pt x="210" y="525"/>
                  </a:cubicBezTo>
                  <a:cubicBezTo>
                    <a:pt x="191" y="587"/>
                    <a:pt x="191" y="587"/>
                    <a:pt x="191" y="587"/>
                  </a:cubicBezTo>
                  <a:cubicBezTo>
                    <a:pt x="212" y="597"/>
                    <a:pt x="233" y="604"/>
                    <a:pt x="256" y="608"/>
                  </a:cubicBezTo>
                  <a:cubicBezTo>
                    <a:pt x="277" y="546"/>
                    <a:pt x="277" y="546"/>
                    <a:pt x="277" y="546"/>
                  </a:cubicBezTo>
                  <a:cubicBezTo>
                    <a:pt x="278" y="543"/>
                    <a:pt x="281" y="541"/>
                    <a:pt x="285" y="542"/>
                  </a:cubicBezTo>
                  <a:cubicBezTo>
                    <a:pt x="306" y="545"/>
                    <a:pt x="327" y="545"/>
                    <a:pt x="348" y="542"/>
                  </a:cubicBezTo>
                  <a:cubicBezTo>
                    <a:pt x="348" y="542"/>
                    <a:pt x="348" y="542"/>
                    <a:pt x="349" y="542"/>
                  </a:cubicBezTo>
                  <a:close/>
                  <a:moveTo>
                    <a:pt x="316" y="409"/>
                  </a:moveTo>
                  <a:cubicBezTo>
                    <a:pt x="263" y="409"/>
                    <a:pt x="219" y="365"/>
                    <a:pt x="219" y="312"/>
                  </a:cubicBezTo>
                  <a:cubicBezTo>
                    <a:pt x="219" y="258"/>
                    <a:pt x="263" y="214"/>
                    <a:pt x="316" y="214"/>
                  </a:cubicBezTo>
                  <a:cubicBezTo>
                    <a:pt x="370" y="214"/>
                    <a:pt x="414" y="258"/>
                    <a:pt x="414" y="312"/>
                  </a:cubicBezTo>
                  <a:cubicBezTo>
                    <a:pt x="414" y="365"/>
                    <a:pt x="370" y="409"/>
                    <a:pt x="316" y="409"/>
                  </a:cubicBezTo>
                  <a:close/>
                  <a:moveTo>
                    <a:pt x="316" y="228"/>
                  </a:moveTo>
                  <a:cubicBezTo>
                    <a:pt x="270" y="228"/>
                    <a:pt x="233" y="266"/>
                    <a:pt x="233" y="312"/>
                  </a:cubicBezTo>
                  <a:cubicBezTo>
                    <a:pt x="233" y="358"/>
                    <a:pt x="270" y="395"/>
                    <a:pt x="316" y="395"/>
                  </a:cubicBezTo>
                  <a:cubicBezTo>
                    <a:pt x="362" y="395"/>
                    <a:pt x="400" y="358"/>
                    <a:pt x="400" y="312"/>
                  </a:cubicBezTo>
                  <a:cubicBezTo>
                    <a:pt x="400" y="266"/>
                    <a:pt x="362" y="228"/>
                    <a:pt x="316" y="2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E1E1ED-7115-E340-AC20-05CCE97843D1}"/>
              </a:ext>
            </a:extLst>
          </p:cNvPr>
          <p:cNvGrpSpPr/>
          <p:nvPr/>
        </p:nvGrpSpPr>
        <p:grpSpPr>
          <a:xfrm>
            <a:off x="4786704" y="4079858"/>
            <a:ext cx="803872" cy="803872"/>
            <a:chOff x="4676068" y="4058841"/>
            <a:chExt cx="803872" cy="803872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6A5ECC95-4F1B-8542-82D7-9FCBEA84F3F9}"/>
                </a:ext>
              </a:extLst>
            </p:cNvPr>
            <p:cNvSpPr/>
            <p:nvPr/>
          </p:nvSpPr>
          <p:spPr>
            <a:xfrm>
              <a:off x="4676068" y="4058841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768">
              <a:extLst>
                <a:ext uri="{FF2B5EF4-FFF2-40B4-BE49-F238E27FC236}">
                  <a16:creationId xmlns:a16="http://schemas.microsoft.com/office/drawing/2014/main" id="{39B77E59-C63F-234C-B366-6946900B927F}"/>
                </a:ext>
              </a:extLst>
            </p:cNvPr>
            <p:cNvSpPr/>
            <p:nvPr/>
          </p:nvSpPr>
          <p:spPr>
            <a:xfrm>
              <a:off x="4936735" y="4267155"/>
              <a:ext cx="282445" cy="299289"/>
            </a:xfrm>
            <a:custGeom>
              <a:avLst/>
              <a:gdLst>
                <a:gd name="connsiteX0" fmla="*/ 236442 w 280864"/>
                <a:gd name="connsiteY0" fmla="*/ 38647 h 297613"/>
                <a:gd name="connsiteX1" fmla="*/ 131053 w 280864"/>
                <a:gd name="connsiteY1" fmla="*/ 1284 h 297613"/>
                <a:gd name="connsiteX2" fmla="*/ 1443 w 280864"/>
                <a:gd name="connsiteY2" fmla="*/ 129091 h 297613"/>
                <a:gd name="connsiteX3" fmla="*/ 41124 w 280864"/>
                <a:gd name="connsiteY3" fmla="*/ 239118 h 297613"/>
                <a:gd name="connsiteX4" fmla="*/ 62898 w 280864"/>
                <a:gd name="connsiteY4" fmla="*/ 290524 h 297613"/>
                <a:gd name="connsiteX5" fmla="*/ 62898 w 280864"/>
                <a:gd name="connsiteY5" fmla="*/ 297352 h 297613"/>
                <a:gd name="connsiteX6" fmla="*/ 218920 w 280864"/>
                <a:gd name="connsiteY6" fmla="*/ 297352 h 297613"/>
                <a:gd name="connsiteX7" fmla="*/ 218920 w 280864"/>
                <a:gd name="connsiteY7" fmla="*/ 290524 h 297613"/>
                <a:gd name="connsiteX8" fmla="*/ 239533 w 280864"/>
                <a:gd name="connsiteY8" fmla="*/ 240406 h 297613"/>
                <a:gd name="connsiteX9" fmla="*/ 281019 w 280864"/>
                <a:gd name="connsiteY9" fmla="*/ 140944 h 297613"/>
                <a:gd name="connsiteX10" fmla="*/ 236442 w 280864"/>
                <a:gd name="connsiteY10" fmla="*/ 38647 h 297613"/>
                <a:gd name="connsiteX11" fmla="*/ 230515 w 280864"/>
                <a:gd name="connsiteY11" fmla="*/ 231387 h 297613"/>
                <a:gd name="connsiteX12" fmla="*/ 206422 w 280864"/>
                <a:gd name="connsiteY12" fmla="*/ 284726 h 297613"/>
                <a:gd name="connsiteX13" fmla="*/ 75524 w 280864"/>
                <a:gd name="connsiteY13" fmla="*/ 284726 h 297613"/>
                <a:gd name="connsiteX14" fmla="*/ 50272 w 280864"/>
                <a:gd name="connsiteY14" fmla="*/ 230357 h 297613"/>
                <a:gd name="connsiteX15" fmla="*/ 14197 w 280864"/>
                <a:gd name="connsiteY15" fmla="*/ 130379 h 297613"/>
                <a:gd name="connsiteX16" fmla="*/ 131954 w 280864"/>
                <a:gd name="connsiteY16" fmla="*/ 14168 h 297613"/>
                <a:gd name="connsiteX17" fmla="*/ 227809 w 280864"/>
                <a:gd name="connsiteY17" fmla="*/ 48052 h 297613"/>
                <a:gd name="connsiteX18" fmla="*/ 268264 w 280864"/>
                <a:gd name="connsiteY18" fmla="*/ 141073 h 297613"/>
                <a:gd name="connsiteX19" fmla="*/ 230515 w 280864"/>
                <a:gd name="connsiteY19" fmla="*/ 231387 h 297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0864" h="297613">
                  <a:moveTo>
                    <a:pt x="236442" y="38647"/>
                  </a:moveTo>
                  <a:cubicBezTo>
                    <a:pt x="207711" y="11849"/>
                    <a:pt x="170348" y="-1293"/>
                    <a:pt x="131053" y="1284"/>
                  </a:cubicBezTo>
                  <a:cubicBezTo>
                    <a:pt x="62769" y="6051"/>
                    <a:pt x="7111" y="60936"/>
                    <a:pt x="1443" y="129091"/>
                  </a:cubicBezTo>
                  <a:cubicBezTo>
                    <a:pt x="-1907" y="169932"/>
                    <a:pt x="12523" y="210000"/>
                    <a:pt x="41124" y="239118"/>
                  </a:cubicBezTo>
                  <a:cubicBezTo>
                    <a:pt x="55168" y="253419"/>
                    <a:pt x="62898" y="271585"/>
                    <a:pt x="62898" y="290524"/>
                  </a:cubicBezTo>
                  <a:lnTo>
                    <a:pt x="62898" y="297352"/>
                  </a:lnTo>
                  <a:lnTo>
                    <a:pt x="218920" y="297352"/>
                  </a:lnTo>
                  <a:lnTo>
                    <a:pt x="218920" y="290524"/>
                  </a:lnTo>
                  <a:cubicBezTo>
                    <a:pt x="218920" y="271585"/>
                    <a:pt x="226392" y="253290"/>
                    <a:pt x="239533" y="240406"/>
                  </a:cubicBezTo>
                  <a:cubicBezTo>
                    <a:pt x="266332" y="213865"/>
                    <a:pt x="281019" y="178564"/>
                    <a:pt x="281019" y="140944"/>
                  </a:cubicBezTo>
                  <a:cubicBezTo>
                    <a:pt x="281019" y="102421"/>
                    <a:pt x="264786" y="65059"/>
                    <a:pt x="236442" y="38647"/>
                  </a:cubicBezTo>
                  <a:close/>
                  <a:moveTo>
                    <a:pt x="230515" y="231387"/>
                  </a:moveTo>
                  <a:cubicBezTo>
                    <a:pt x="216472" y="245302"/>
                    <a:pt x="207840" y="264499"/>
                    <a:pt x="206422" y="284726"/>
                  </a:cubicBezTo>
                  <a:lnTo>
                    <a:pt x="75524" y="284726"/>
                  </a:lnTo>
                  <a:cubicBezTo>
                    <a:pt x="74107" y="264628"/>
                    <a:pt x="65217" y="245560"/>
                    <a:pt x="50272" y="230357"/>
                  </a:cubicBezTo>
                  <a:cubicBezTo>
                    <a:pt x="24247" y="203945"/>
                    <a:pt x="11105" y="167484"/>
                    <a:pt x="14197" y="130379"/>
                  </a:cubicBezTo>
                  <a:cubicBezTo>
                    <a:pt x="19351" y="68409"/>
                    <a:pt x="69984" y="18549"/>
                    <a:pt x="131954" y="14168"/>
                  </a:cubicBezTo>
                  <a:cubicBezTo>
                    <a:pt x="167771" y="11720"/>
                    <a:pt x="201784" y="23702"/>
                    <a:pt x="227809" y="48052"/>
                  </a:cubicBezTo>
                  <a:cubicBezTo>
                    <a:pt x="253577" y="72016"/>
                    <a:pt x="268264" y="106029"/>
                    <a:pt x="268264" y="141073"/>
                  </a:cubicBezTo>
                  <a:cubicBezTo>
                    <a:pt x="268264" y="175214"/>
                    <a:pt x="254865" y="207295"/>
                    <a:pt x="230515" y="231387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Freeform: Shape 769">
              <a:extLst>
                <a:ext uri="{FF2B5EF4-FFF2-40B4-BE49-F238E27FC236}">
                  <a16:creationId xmlns:a16="http://schemas.microsoft.com/office/drawing/2014/main" id="{7E67B5F2-92C4-5044-BAFA-CA4EBD29ACF3}"/>
                </a:ext>
              </a:extLst>
            </p:cNvPr>
            <p:cNvSpPr/>
            <p:nvPr/>
          </p:nvSpPr>
          <p:spPr>
            <a:xfrm>
              <a:off x="4980858" y="4309348"/>
              <a:ext cx="167135" cy="98467"/>
            </a:xfrm>
            <a:custGeom>
              <a:avLst/>
              <a:gdLst>
                <a:gd name="connsiteX0" fmla="*/ 91814 w 166199"/>
                <a:gd name="connsiteY0" fmla="*/ 1198 h 97916"/>
                <a:gd name="connsiteX1" fmla="*/ 984 w 166199"/>
                <a:gd name="connsiteY1" fmla="*/ 90740 h 97916"/>
                <a:gd name="connsiteX2" fmla="*/ 6782 w 166199"/>
                <a:gd name="connsiteY2" fmla="*/ 97569 h 97916"/>
                <a:gd name="connsiteX3" fmla="*/ 7297 w 166199"/>
                <a:gd name="connsiteY3" fmla="*/ 97569 h 97916"/>
                <a:gd name="connsiteX4" fmla="*/ 13610 w 166199"/>
                <a:gd name="connsiteY4" fmla="*/ 91771 h 97916"/>
                <a:gd name="connsiteX5" fmla="*/ 92587 w 166199"/>
                <a:gd name="connsiteY5" fmla="*/ 13953 h 97916"/>
                <a:gd name="connsiteX6" fmla="*/ 155073 w 166199"/>
                <a:gd name="connsiteY6" fmla="*/ 35083 h 97916"/>
                <a:gd name="connsiteX7" fmla="*/ 164092 w 166199"/>
                <a:gd name="connsiteY7" fmla="*/ 34567 h 97916"/>
                <a:gd name="connsiteX8" fmla="*/ 163576 w 166199"/>
                <a:gd name="connsiteY8" fmla="*/ 25549 h 97916"/>
                <a:gd name="connsiteX9" fmla="*/ 91814 w 166199"/>
                <a:gd name="connsiteY9" fmla="*/ 1198 h 97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199" h="97916">
                  <a:moveTo>
                    <a:pt x="91814" y="1198"/>
                  </a:moveTo>
                  <a:cubicBezTo>
                    <a:pt x="44016" y="4548"/>
                    <a:pt x="4978" y="42942"/>
                    <a:pt x="984" y="90740"/>
                  </a:cubicBezTo>
                  <a:cubicBezTo>
                    <a:pt x="726" y="94219"/>
                    <a:pt x="3303" y="97311"/>
                    <a:pt x="6782" y="97569"/>
                  </a:cubicBezTo>
                  <a:cubicBezTo>
                    <a:pt x="6910" y="97569"/>
                    <a:pt x="7168" y="97569"/>
                    <a:pt x="7297" y="97569"/>
                  </a:cubicBezTo>
                  <a:cubicBezTo>
                    <a:pt x="10518" y="97569"/>
                    <a:pt x="13352" y="94992"/>
                    <a:pt x="13610" y="91771"/>
                  </a:cubicBezTo>
                  <a:cubicBezTo>
                    <a:pt x="16960" y="50285"/>
                    <a:pt x="50973" y="16788"/>
                    <a:pt x="92587" y="13953"/>
                  </a:cubicBezTo>
                  <a:cubicBezTo>
                    <a:pt x="115520" y="12408"/>
                    <a:pt x="137938" y="20009"/>
                    <a:pt x="155073" y="35083"/>
                  </a:cubicBezTo>
                  <a:cubicBezTo>
                    <a:pt x="157779" y="37402"/>
                    <a:pt x="161773" y="37144"/>
                    <a:pt x="164092" y="34567"/>
                  </a:cubicBezTo>
                  <a:cubicBezTo>
                    <a:pt x="166411" y="31862"/>
                    <a:pt x="166153" y="27868"/>
                    <a:pt x="163576" y="25549"/>
                  </a:cubicBezTo>
                  <a:cubicBezTo>
                    <a:pt x="143864" y="8156"/>
                    <a:pt x="118097" y="-605"/>
                    <a:pt x="91814" y="119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Freeform: Shape 770">
              <a:extLst>
                <a:ext uri="{FF2B5EF4-FFF2-40B4-BE49-F238E27FC236}">
                  <a16:creationId xmlns:a16="http://schemas.microsoft.com/office/drawing/2014/main" id="{5703080B-6BD7-A046-B33E-99F79E501599}"/>
                </a:ext>
              </a:extLst>
            </p:cNvPr>
            <p:cNvSpPr/>
            <p:nvPr/>
          </p:nvSpPr>
          <p:spPr>
            <a:xfrm>
              <a:off x="4998367" y="4580886"/>
              <a:ext cx="159362" cy="14252"/>
            </a:xfrm>
            <a:custGeom>
              <a:avLst/>
              <a:gdLst>
                <a:gd name="connsiteX0" fmla="*/ 152221 w 158469"/>
                <a:gd name="connsiteY0" fmla="*/ 966 h 14172"/>
                <a:gd name="connsiteX1" fmla="*/ 7279 w 158469"/>
                <a:gd name="connsiteY1" fmla="*/ 966 h 14172"/>
                <a:gd name="connsiteX2" fmla="*/ 966 w 158469"/>
                <a:gd name="connsiteY2" fmla="*/ 7279 h 14172"/>
                <a:gd name="connsiteX3" fmla="*/ 7279 w 158469"/>
                <a:gd name="connsiteY3" fmla="*/ 13592 h 14172"/>
                <a:gd name="connsiteX4" fmla="*/ 152221 w 158469"/>
                <a:gd name="connsiteY4" fmla="*/ 13592 h 14172"/>
                <a:gd name="connsiteX5" fmla="*/ 158534 w 158469"/>
                <a:gd name="connsiteY5" fmla="*/ 7279 h 14172"/>
                <a:gd name="connsiteX6" fmla="*/ 152221 w 158469"/>
                <a:gd name="connsiteY6" fmla="*/ 966 h 14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8469" h="14172">
                  <a:moveTo>
                    <a:pt x="152221" y="966"/>
                  </a:moveTo>
                  <a:lnTo>
                    <a:pt x="7279" y="966"/>
                  </a:lnTo>
                  <a:cubicBezTo>
                    <a:pt x="3801" y="966"/>
                    <a:pt x="966" y="3801"/>
                    <a:pt x="966" y="7279"/>
                  </a:cubicBezTo>
                  <a:cubicBezTo>
                    <a:pt x="966" y="10758"/>
                    <a:pt x="3801" y="13592"/>
                    <a:pt x="7279" y="13592"/>
                  </a:cubicBezTo>
                  <a:lnTo>
                    <a:pt x="152221" y="13592"/>
                  </a:lnTo>
                  <a:cubicBezTo>
                    <a:pt x="155699" y="13592"/>
                    <a:pt x="158534" y="10758"/>
                    <a:pt x="158534" y="7279"/>
                  </a:cubicBezTo>
                  <a:cubicBezTo>
                    <a:pt x="158534" y="3801"/>
                    <a:pt x="155699" y="966"/>
                    <a:pt x="152221" y="966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Freeform: Shape 771">
              <a:extLst>
                <a:ext uri="{FF2B5EF4-FFF2-40B4-BE49-F238E27FC236}">
                  <a16:creationId xmlns:a16="http://schemas.microsoft.com/office/drawing/2014/main" id="{914716BA-90B2-0746-A2C0-2151A4140F2B}"/>
                </a:ext>
              </a:extLst>
            </p:cNvPr>
            <p:cNvSpPr/>
            <p:nvPr/>
          </p:nvSpPr>
          <p:spPr>
            <a:xfrm>
              <a:off x="4998237" y="4609778"/>
              <a:ext cx="159362" cy="114015"/>
            </a:xfrm>
            <a:custGeom>
              <a:avLst/>
              <a:gdLst>
                <a:gd name="connsiteX0" fmla="*/ 966 w 158469"/>
                <a:gd name="connsiteY0" fmla="*/ 11788 h 113376"/>
                <a:gd name="connsiteX1" fmla="*/ 51986 w 158469"/>
                <a:gd name="connsiteY1" fmla="*/ 80072 h 113376"/>
                <a:gd name="connsiteX2" fmla="*/ 51986 w 158469"/>
                <a:gd name="connsiteY2" fmla="*/ 85355 h 113376"/>
                <a:gd name="connsiteX3" fmla="*/ 79815 w 158469"/>
                <a:gd name="connsiteY3" fmla="*/ 113183 h 113376"/>
                <a:gd name="connsiteX4" fmla="*/ 107643 w 158469"/>
                <a:gd name="connsiteY4" fmla="*/ 85355 h 113376"/>
                <a:gd name="connsiteX5" fmla="*/ 107643 w 158469"/>
                <a:gd name="connsiteY5" fmla="*/ 80072 h 113376"/>
                <a:gd name="connsiteX6" fmla="*/ 158663 w 158469"/>
                <a:gd name="connsiteY6" fmla="*/ 11788 h 113376"/>
                <a:gd name="connsiteX7" fmla="*/ 158663 w 158469"/>
                <a:gd name="connsiteY7" fmla="*/ 966 h 113376"/>
                <a:gd name="connsiteX8" fmla="*/ 966 w 158469"/>
                <a:gd name="connsiteY8" fmla="*/ 966 h 113376"/>
                <a:gd name="connsiteX9" fmla="*/ 966 w 158469"/>
                <a:gd name="connsiteY9" fmla="*/ 11788 h 113376"/>
                <a:gd name="connsiteX10" fmla="*/ 94889 w 158469"/>
                <a:gd name="connsiteY10" fmla="*/ 85355 h 113376"/>
                <a:gd name="connsiteX11" fmla="*/ 79815 w 158469"/>
                <a:gd name="connsiteY11" fmla="*/ 100428 h 113376"/>
                <a:gd name="connsiteX12" fmla="*/ 64741 w 158469"/>
                <a:gd name="connsiteY12" fmla="*/ 85355 h 113376"/>
                <a:gd name="connsiteX13" fmla="*/ 64741 w 158469"/>
                <a:gd name="connsiteY13" fmla="*/ 82649 h 113376"/>
                <a:gd name="connsiteX14" fmla="*/ 72213 w 158469"/>
                <a:gd name="connsiteY14" fmla="*/ 83035 h 113376"/>
                <a:gd name="connsiteX15" fmla="*/ 87416 w 158469"/>
                <a:gd name="connsiteY15" fmla="*/ 83035 h 113376"/>
                <a:gd name="connsiteX16" fmla="*/ 94889 w 158469"/>
                <a:gd name="connsiteY16" fmla="*/ 82649 h 113376"/>
                <a:gd name="connsiteX17" fmla="*/ 94889 w 158469"/>
                <a:gd name="connsiteY17" fmla="*/ 85355 h 113376"/>
                <a:gd name="connsiteX18" fmla="*/ 145908 w 158469"/>
                <a:gd name="connsiteY18" fmla="*/ 13721 h 113376"/>
                <a:gd name="connsiteX19" fmla="*/ 87416 w 158469"/>
                <a:gd name="connsiteY19" fmla="*/ 70409 h 113376"/>
                <a:gd name="connsiteX20" fmla="*/ 72213 w 158469"/>
                <a:gd name="connsiteY20" fmla="*/ 70409 h 113376"/>
                <a:gd name="connsiteX21" fmla="*/ 13721 w 158469"/>
                <a:gd name="connsiteY21" fmla="*/ 13721 h 113376"/>
                <a:gd name="connsiteX22" fmla="*/ 145908 w 158469"/>
                <a:gd name="connsiteY22" fmla="*/ 13721 h 1133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58469" h="113376">
                  <a:moveTo>
                    <a:pt x="966" y="11788"/>
                  </a:moveTo>
                  <a:cubicBezTo>
                    <a:pt x="966" y="44127"/>
                    <a:pt x="22482" y="71440"/>
                    <a:pt x="51986" y="80072"/>
                  </a:cubicBezTo>
                  <a:lnTo>
                    <a:pt x="51986" y="85355"/>
                  </a:lnTo>
                  <a:cubicBezTo>
                    <a:pt x="51986" y="100686"/>
                    <a:pt x="64483" y="113183"/>
                    <a:pt x="79815" y="113183"/>
                  </a:cubicBezTo>
                  <a:cubicBezTo>
                    <a:pt x="95146" y="113183"/>
                    <a:pt x="107643" y="100686"/>
                    <a:pt x="107643" y="85355"/>
                  </a:cubicBezTo>
                  <a:lnTo>
                    <a:pt x="107643" y="80072"/>
                  </a:lnTo>
                  <a:cubicBezTo>
                    <a:pt x="137147" y="71311"/>
                    <a:pt x="158663" y="43998"/>
                    <a:pt x="158663" y="11788"/>
                  </a:cubicBezTo>
                  <a:lnTo>
                    <a:pt x="158663" y="966"/>
                  </a:lnTo>
                  <a:lnTo>
                    <a:pt x="966" y="966"/>
                  </a:lnTo>
                  <a:lnTo>
                    <a:pt x="966" y="11788"/>
                  </a:lnTo>
                  <a:close/>
                  <a:moveTo>
                    <a:pt x="94889" y="85355"/>
                  </a:moveTo>
                  <a:cubicBezTo>
                    <a:pt x="94889" y="93600"/>
                    <a:pt x="88189" y="100428"/>
                    <a:pt x="79815" y="100428"/>
                  </a:cubicBezTo>
                  <a:cubicBezTo>
                    <a:pt x="71440" y="100428"/>
                    <a:pt x="64741" y="93729"/>
                    <a:pt x="64741" y="85355"/>
                  </a:cubicBezTo>
                  <a:lnTo>
                    <a:pt x="64741" y="82649"/>
                  </a:lnTo>
                  <a:cubicBezTo>
                    <a:pt x="67189" y="82907"/>
                    <a:pt x="69637" y="83035"/>
                    <a:pt x="72213" y="83035"/>
                  </a:cubicBezTo>
                  <a:lnTo>
                    <a:pt x="87416" y="83035"/>
                  </a:lnTo>
                  <a:cubicBezTo>
                    <a:pt x="89993" y="83035"/>
                    <a:pt x="92441" y="82907"/>
                    <a:pt x="94889" y="82649"/>
                  </a:cubicBezTo>
                  <a:lnTo>
                    <a:pt x="94889" y="85355"/>
                  </a:lnTo>
                  <a:close/>
                  <a:moveTo>
                    <a:pt x="145908" y="13721"/>
                  </a:moveTo>
                  <a:cubicBezTo>
                    <a:pt x="144877" y="45157"/>
                    <a:pt x="119110" y="70409"/>
                    <a:pt x="87416" y="70409"/>
                  </a:cubicBezTo>
                  <a:lnTo>
                    <a:pt x="72213" y="70409"/>
                  </a:lnTo>
                  <a:cubicBezTo>
                    <a:pt x="40519" y="70409"/>
                    <a:pt x="14752" y="45157"/>
                    <a:pt x="13721" y="13721"/>
                  </a:cubicBezTo>
                  <a:lnTo>
                    <a:pt x="145908" y="13721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Freeform: Shape 772">
              <a:extLst>
                <a:ext uri="{FF2B5EF4-FFF2-40B4-BE49-F238E27FC236}">
                  <a16:creationId xmlns:a16="http://schemas.microsoft.com/office/drawing/2014/main" id="{B0871885-18BE-5C4B-8A1C-C7FD452FA1FF}"/>
                </a:ext>
              </a:extLst>
            </p:cNvPr>
            <p:cNvSpPr/>
            <p:nvPr/>
          </p:nvSpPr>
          <p:spPr>
            <a:xfrm>
              <a:off x="5071177" y="4197770"/>
              <a:ext cx="14252" cy="49234"/>
            </a:xfrm>
            <a:custGeom>
              <a:avLst/>
              <a:gdLst>
                <a:gd name="connsiteX0" fmla="*/ 7283 w 14172"/>
                <a:gd name="connsiteY0" fmla="*/ 48120 h 48958"/>
                <a:gd name="connsiteX1" fmla="*/ 13596 w 14172"/>
                <a:gd name="connsiteY1" fmla="*/ 41808 h 48958"/>
                <a:gd name="connsiteX2" fmla="*/ 13596 w 14172"/>
                <a:gd name="connsiteY2" fmla="*/ 7279 h 48958"/>
                <a:gd name="connsiteX3" fmla="*/ 7283 w 14172"/>
                <a:gd name="connsiteY3" fmla="*/ 966 h 48958"/>
                <a:gd name="connsiteX4" fmla="*/ 970 w 14172"/>
                <a:gd name="connsiteY4" fmla="*/ 7279 h 48958"/>
                <a:gd name="connsiteX5" fmla="*/ 970 w 14172"/>
                <a:gd name="connsiteY5" fmla="*/ 41808 h 48958"/>
                <a:gd name="connsiteX6" fmla="*/ 7283 w 14172"/>
                <a:gd name="connsiteY6" fmla="*/ 48120 h 48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72" h="48958">
                  <a:moveTo>
                    <a:pt x="7283" y="48120"/>
                  </a:moveTo>
                  <a:cubicBezTo>
                    <a:pt x="10762" y="48120"/>
                    <a:pt x="13596" y="45286"/>
                    <a:pt x="13596" y="41808"/>
                  </a:cubicBezTo>
                  <a:lnTo>
                    <a:pt x="13596" y="7279"/>
                  </a:lnTo>
                  <a:cubicBezTo>
                    <a:pt x="13596" y="3801"/>
                    <a:pt x="10762" y="966"/>
                    <a:pt x="7283" y="966"/>
                  </a:cubicBezTo>
                  <a:cubicBezTo>
                    <a:pt x="3805" y="966"/>
                    <a:pt x="970" y="3801"/>
                    <a:pt x="970" y="7279"/>
                  </a:cubicBezTo>
                  <a:lnTo>
                    <a:pt x="970" y="41808"/>
                  </a:lnTo>
                  <a:cubicBezTo>
                    <a:pt x="841" y="45286"/>
                    <a:pt x="3805" y="48120"/>
                    <a:pt x="7283" y="4812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Freeform: Shape 773">
              <a:extLst>
                <a:ext uri="{FF2B5EF4-FFF2-40B4-BE49-F238E27FC236}">
                  <a16:creationId xmlns:a16="http://schemas.microsoft.com/office/drawing/2014/main" id="{43E243F9-F3D2-4745-8DEF-83D0CF9CFA18}"/>
                </a:ext>
              </a:extLst>
            </p:cNvPr>
            <p:cNvSpPr/>
            <p:nvPr/>
          </p:nvSpPr>
          <p:spPr>
            <a:xfrm>
              <a:off x="5001367" y="4209969"/>
              <a:ext cx="25912" cy="46642"/>
            </a:xfrm>
            <a:custGeom>
              <a:avLst/>
              <a:gdLst>
                <a:gd name="connsiteX0" fmla="*/ 13186 w 25767"/>
                <a:gd name="connsiteY0" fmla="*/ 41916 h 46381"/>
                <a:gd name="connsiteX1" fmla="*/ 19112 w 25767"/>
                <a:gd name="connsiteY1" fmla="*/ 46168 h 46381"/>
                <a:gd name="connsiteX2" fmla="*/ 21302 w 25767"/>
                <a:gd name="connsiteY2" fmla="*/ 45782 h 46381"/>
                <a:gd name="connsiteX3" fmla="*/ 25167 w 25767"/>
                <a:gd name="connsiteY3" fmla="*/ 37665 h 46381"/>
                <a:gd name="connsiteX4" fmla="*/ 13314 w 25767"/>
                <a:gd name="connsiteY4" fmla="*/ 5198 h 46381"/>
                <a:gd name="connsiteX5" fmla="*/ 5198 w 25767"/>
                <a:gd name="connsiteY5" fmla="*/ 1333 h 46381"/>
                <a:gd name="connsiteX6" fmla="*/ 1333 w 25767"/>
                <a:gd name="connsiteY6" fmla="*/ 9450 h 46381"/>
                <a:gd name="connsiteX7" fmla="*/ 13186 w 25767"/>
                <a:gd name="connsiteY7" fmla="*/ 41916 h 4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67" h="46381">
                  <a:moveTo>
                    <a:pt x="13186" y="41916"/>
                  </a:moveTo>
                  <a:cubicBezTo>
                    <a:pt x="14088" y="44493"/>
                    <a:pt x="16535" y="46168"/>
                    <a:pt x="19112" y="46168"/>
                  </a:cubicBezTo>
                  <a:cubicBezTo>
                    <a:pt x="19885" y="46168"/>
                    <a:pt x="20529" y="46039"/>
                    <a:pt x="21302" y="45782"/>
                  </a:cubicBezTo>
                  <a:cubicBezTo>
                    <a:pt x="24652" y="44622"/>
                    <a:pt x="26327" y="40886"/>
                    <a:pt x="25167" y="37665"/>
                  </a:cubicBezTo>
                  <a:lnTo>
                    <a:pt x="13314" y="5198"/>
                  </a:lnTo>
                  <a:cubicBezTo>
                    <a:pt x="12155" y="1848"/>
                    <a:pt x="8419" y="173"/>
                    <a:pt x="5198" y="1333"/>
                  </a:cubicBezTo>
                  <a:cubicBezTo>
                    <a:pt x="1848" y="2492"/>
                    <a:pt x="173" y="6229"/>
                    <a:pt x="1333" y="9450"/>
                  </a:cubicBezTo>
                  <a:lnTo>
                    <a:pt x="13186" y="41916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Freeform: Shape 774">
              <a:extLst>
                <a:ext uri="{FF2B5EF4-FFF2-40B4-BE49-F238E27FC236}">
                  <a16:creationId xmlns:a16="http://schemas.microsoft.com/office/drawing/2014/main" id="{F63CDF39-BEE2-9F4C-98C3-75D1D9AEBB87}"/>
                </a:ext>
              </a:extLst>
            </p:cNvPr>
            <p:cNvSpPr/>
            <p:nvPr/>
          </p:nvSpPr>
          <p:spPr>
            <a:xfrm>
              <a:off x="4940088" y="4245214"/>
              <a:ext cx="36277" cy="40165"/>
            </a:xfrm>
            <a:custGeom>
              <a:avLst/>
              <a:gdLst>
                <a:gd name="connsiteX0" fmla="*/ 24649 w 36074"/>
                <a:gd name="connsiteY0" fmla="*/ 37919 h 39939"/>
                <a:gd name="connsiteX1" fmla="*/ 29545 w 36074"/>
                <a:gd name="connsiteY1" fmla="*/ 40238 h 39939"/>
                <a:gd name="connsiteX2" fmla="*/ 33668 w 36074"/>
                <a:gd name="connsiteY2" fmla="*/ 38692 h 39939"/>
                <a:gd name="connsiteX3" fmla="*/ 34441 w 36074"/>
                <a:gd name="connsiteY3" fmla="*/ 29674 h 39939"/>
                <a:gd name="connsiteX4" fmla="*/ 12281 w 36074"/>
                <a:gd name="connsiteY4" fmla="*/ 3262 h 39939"/>
                <a:gd name="connsiteX5" fmla="*/ 3262 w 36074"/>
                <a:gd name="connsiteY5" fmla="*/ 2489 h 39939"/>
                <a:gd name="connsiteX6" fmla="*/ 2489 w 36074"/>
                <a:gd name="connsiteY6" fmla="*/ 11508 h 39939"/>
                <a:gd name="connsiteX7" fmla="*/ 24649 w 36074"/>
                <a:gd name="connsiteY7" fmla="*/ 37919 h 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74" h="39939">
                  <a:moveTo>
                    <a:pt x="24649" y="37919"/>
                  </a:moveTo>
                  <a:cubicBezTo>
                    <a:pt x="25937" y="39465"/>
                    <a:pt x="27741" y="40238"/>
                    <a:pt x="29545" y="40238"/>
                  </a:cubicBezTo>
                  <a:cubicBezTo>
                    <a:pt x="30962" y="40238"/>
                    <a:pt x="32508" y="39723"/>
                    <a:pt x="33668" y="38692"/>
                  </a:cubicBezTo>
                  <a:cubicBezTo>
                    <a:pt x="36373" y="36373"/>
                    <a:pt x="36760" y="32379"/>
                    <a:pt x="34441" y="29674"/>
                  </a:cubicBezTo>
                  <a:lnTo>
                    <a:pt x="12281" y="3262"/>
                  </a:lnTo>
                  <a:cubicBezTo>
                    <a:pt x="9962" y="556"/>
                    <a:pt x="5968" y="170"/>
                    <a:pt x="3262" y="2489"/>
                  </a:cubicBezTo>
                  <a:cubicBezTo>
                    <a:pt x="556" y="4808"/>
                    <a:pt x="170" y="8802"/>
                    <a:pt x="2489" y="11508"/>
                  </a:cubicBezTo>
                  <a:lnTo>
                    <a:pt x="24649" y="37919"/>
                  </a:ln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Freeform: Shape 775">
              <a:extLst>
                <a:ext uri="{FF2B5EF4-FFF2-40B4-BE49-F238E27FC236}">
                  <a16:creationId xmlns:a16="http://schemas.microsoft.com/office/drawing/2014/main" id="{9EF11B64-2D62-B14F-AA51-F3EBA0F83B4F}"/>
                </a:ext>
              </a:extLst>
            </p:cNvPr>
            <p:cNvSpPr/>
            <p:nvPr/>
          </p:nvSpPr>
          <p:spPr>
            <a:xfrm>
              <a:off x="4894603" y="4299491"/>
              <a:ext cx="44052" cy="31095"/>
            </a:xfrm>
            <a:custGeom>
              <a:avLst/>
              <a:gdLst>
                <a:gd name="connsiteX0" fmla="*/ 40505 w 43804"/>
                <a:gd name="connsiteY0" fmla="*/ 19118 h 30920"/>
                <a:gd name="connsiteX1" fmla="*/ 10615 w 43804"/>
                <a:gd name="connsiteY1" fmla="*/ 1854 h 30920"/>
                <a:gd name="connsiteX2" fmla="*/ 1854 w 43804"/>
                <a:gd name="connsiteY2" fmla="*/ 4173 h 30920"/>
                <a:gd name="connsiteX3" fmla="*/ 4173 w 43804"/>
                <a:gd name="connsiteY3" fmla="*/ 12934 h 30920"/>
                <a:gd name="connsiteX4" fmla="*/ 34063 w 43804"/>
                <a:gd name="connsiteY4" fmla="*/ 30198 h 30920"/>
                <a:gd name="connsiteX5" fmla="*/ 37284 w 43804"/>
                <a:gd name="connsiteY5" fmla="*/ 31100 h 30920"/>
                <a:gd name="connsiteX6" fmla="*/ 42824 w 43804"/>
                <a:gd name="connsiteY6" fmla="*/ 27879 h 30920"/>
                <a:gd name="connsiteX7" fmla="*/ 40505 w 43804"/>
                <a:gd name="connsiteY7" fmla="*/ 19118 h 3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04" h="30920">
                  <a:moveTo>
                    <a:pt x="40505" y="19118"/>
                  </a:moveTo>
                  <a:lnTo>
                    <a:pt x="10615" y="1854"/>
                  </a:lnTo>
                  <a:cubicBezTo>
                    <a:pt x="7523" y="50"/>
                    <a:pt x="3658" y="1081"/>
                    <a:pt x="1854" y="4173"/>
                  </a:cubicBezTo>
                  <a:cubicBezTo>
                    <a:pt x="50" y="7265"/>
                    <a:pt x="1081" y="11130"/>
                    <a:pt x="4173" y="12934"/>
                  </a:cubicBezTo>
                  <a:lnTo>
                    <a:pt x="34063" y="30198"/>
                  </a:lnTo>
                  <a:cubicBezTo>
                    <a:pt x="35094" y="30842"/>
                    <a:pt x="36125" y="31100"/>
                    <a:pt x="37284" y="31100"/>
                  </a:cubicBezTo>
                  <a:cubicBezTo>
                    <a:pt x="39474" y="31100"/>
                    <a:pt x="41665" y="29940"/>
                    <a:pt x="42824" y="27879"/>
                  </a:cubicBezTo>
                  <a:cubicBezTo>
                    <a:pt x="44499" y="24787"/>
                    <a:pt x="43468" y="20793"/>
                    <a:pt x="40505" y="1911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Freeform: Shape 776">
              <a:extLst>
                <a:ext uri="{FF2B5EF4-FFF2-40B4-BE49-F238E27FC236}">
                  <a16:creationId xmlns:a16="http://schemas.microsoft.com/office/drawing/2014/main" id="{1229250F-6551-9647-88FC-CC4C680DCE6A}"/>
                </a:ext>
              </a:extLst>
            </p:cNvPr>
            <p:cNvSpPr/>
            <p:nvPr/>
          </p:nvSpPr>
          <p:spPr>
            <a:xfrm>
              <a:off x="4870381" y="4365963"/>
              <a:ext cx="47938" cy="20730"/>
            </a:xfrm>
            <a:custGeom>
              <a:avLst/>
              <a:gdLst>
                <a:gd name="connsiteX0" fmla="*/ 42430 w 47669"/>
                <a:gd name="connsiteY0" fmla="*/ 7129 h 20613"/>
                <a:gd name="connsiteX1" fmla="*/ 8417 w 47669"/>
                <a:gd name="connsiteY1" fmla="*/ 1074 h 20613"/>
                <a:gd name="connsiteX2" fmla="*/ 1074 w 47669"/>
                <a:gd name="connsiteY2" fmla="*/ 6227 h 20613"/>
                <a:gd name="connsiteX3" fmla="*/ 6227 w 47669"/>
                <a:gd name="connsiteY3" fmla="*/ 13571 h 20613"/>
                <a:gd name="connsiteX4" fmla="*/ 40240 w 47669"/>
                <a:gd name="connsiteY4" fmla="*/ 19626 h 20613"/>
                <a:gd name="connsiteX5" fmla="*/ 41400 w 47669"/>
                <a:gd name="connsiteY5" fmla="*/ 19755 h 20613"/>
                <a:gd name="connsiteX6" fmla="*/ 47713 w 47669"/>
                <a:gd name="connsiteY6" fmla="*/ 14473 h 20613"/>
                <a:gd name="connsiteX7" fmla="*/ 42430 w 47669"/>
                <a:gd name="connsiteY7" fmla="*/ 7129 h 2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9" h="20613">
                  <a:moveTo>
                    <a:pt x="42430" y="7129"/>
                  </a:moveTo>
                  <a:lnTo>
                    <a:pt x="8417" y="1074"/>
                  </a:lnTo>
                  <a:cubicBezTo>
                    <a:pt x="4939" y="430"/>
                    <a:pt x="1589" y="2749"/>
                    <a:pt x="1074" y="6227"/>
                  </a:cubicBezTo>
                  <a:cubicBezTo>
                    <a:pt x="430" y="9706"/>
                    <a:pt x="2748" y="13056"/>
                    <a:pt x="6227" y="13571"/>
                  </a:cubicBezTo>
                  <a:lnTo>
                    <a:pt x="40240" y="19626"/>
                  </a:lnTo>
                  <a:cubicBezTo>
                    <a:pt x="40627" y="19755"/>
                    <a:pt x="41013" y="19755"/>
                    <a:pt x="41400" y="19755"/>
                  </a:cubicBezTo>
                  <a:cubicBezTo>
                    <a:pt x="44492" y="19755"/>
                    <a:pt x="47069" y="17565"/>
                    <a:pt x="47713" y="14473"/>
                  </a:cubicBezTo>
                  <a:cubicBezTo>
                    <a:pt x="48228" y="10994"/>
                    <a:pt x="45909" y="7773"/>
                    <a:pt x="42430" y="71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Freeform: Shape 777">
              <a:extLst>
                <a:ext uri="{FF2B5EF4-FFF2-40B4-BE49-F238E27FC236}">
                  <a16:creationId xmlns:a16="http://schemas.microsoft.com/office/drawing/2014/main" id="{25DCC2A1-ABD4-D642-9209-D985CBB13939}"/>
                </a:ext>
              </a:extLst>
            </p:cNvPr>
            <p:cNvSpPr/>
            <p:nvPr/>
          </p:nvSpPr>
          <p:spPr>
            <a:xfrm>
              <a:off x="4870381" y="4430745"/>
              <a:ext cx="47938" cy="20730"/>
            </a:xfrm>
            <a:custGeom>
              <a:avLst/>
              <a:gdLst>
                <a:gd name="connsiteX0" fmla="*/ 40240 w 47669"/>
                <a:gd name="connsiteY0" fmla="*/ 1074 h 20613"/>
                <a:gd name="connsiteX1" fmla="*/ 6227 w 47669"/>
                <a:gd name="connsiteY1" fmla="*/ 7129 h 20613"/>
                <a:gd name="connsiteX2" fmla="*/ 1074 w 47669"/>
                <a:gd name="connsiteY2" fmla="*/ 14473 h 20613"/>
                <a:gd name="connsiteX3" fmla="*/ 7387 w 47669"/>
                <a:gd name="connsiteY3" fmla="*/ 19755 h 20613"/>
                <a:gd name="connsiteX4" fmla="*/ 8546 w 47669"/>
                <a:gd name="connsiteY4" fmla="*/ 19626 h 20613"/>
                <a:gd name="connsiteX5" fmla="*/ 42559 w 47669"/>
                <a:gd name="connsiteY5" fmla="*/ 13571 h 20613"/>
                <a:gd name="connsiteX6" fmla="*/ 47713 w 47669"/>
                <a:gd name="connsiteY6" fmla="*/ 6227 h 20613"/>
                <a:gd name="connsiteX7" fmla="*/ 40240 w 47669"/>
                <a:gd name="connsiteY7" fmla="*/ 1074 h 2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9" h="20613">
                  <a:moveTo>
                    <a:pt x="40240" y="1074"/>
                  </a:moveTo>
                  <a:lnTo>
                    <a:pt x="6227" y="7129"/>
                  </a:lnTo>
                  <a:cubicBezTo>
                    <a:pt x="2748" y="7773"/>
                    <a:pt x="430" y="10994"/>
                    <a:pt x="1074" y="14473"/>
                  </a:cubicBezTo>
                  <a:cubicBezTo>
                    <a:pt x="1589" y="17565"/>
                    <a:pt x="4295" y="19755"/>
                    <a:pt x="7387" y="19755"/>
                  </a:cubicBezTo>
                  <a:cubicBezTo>
                    <a:pt x="7773" y="19755"/>
                    <a:pt x="8160" y="19755"/>
                    <a:pt x="8546" y="19626"/>
                  </a:cubicBezTo>
                  <a:lnTo>
                    <a:pt x="42559" y="13571"/>
                  </a:lnTo>
                  <a:cubicBezTo>
                    <a:pt x="46038" y="12927"/>
                    <a:pt x="48357" y="9706"/>
                    <a:pt x="47713" y="6227"/>
                  </a:cubicBezTo>
                  <a:cubicBezTo>
                    <a:pt x="47069" y="2749"/>
                    <a:pt x="43719" y="430"/>
                    <a:pt x="40240" y="107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Freeform: Shape 778">
              <a:extLst>
                <a:ext uri="{FF2B5EF4-FFF2-40B4-BE49-F238E27FC236}">
                  <a16:creationId xmlns:a16="http://schemas.microsoft.com/office/drawing/2014/main" id="{1C75F42B-EA66-E941-8E1E-84F8F1C89E08}"/>
                </a:ext>
              </a:extLst>
            </p:cNvPr>
            <p:cNvSpPr/>
            <p:nvPr/>
          </p:nvSpPr>
          <p:spPr>
            <a:xfrm>
              <a:off x="5237690" y="4430745"/>
              <a:ext cx="47938" cy="20730"/>
            </a:xfrm>
            <a:custGeom>
              <a:avLst/>
              <a:gdLst>
                <a:gd name="connsiteX0" fmla="*/ 42430 w 47669"/>
                <a:gd name="connsiteY0" fmla="*/ 7129 h 20613"/>
                <a:gd name="connsiteX1" fmla="*/ 8417 w 47669"/>
                <a:gd name="connsiteY1" fmla="*/ 1074 h 20613"/>
                <a:gd name="connsiteX2" fmla="*/ 1074 w 47669"/>
                <a:gd name="connsiteY2" fmla="*/ 6227 h 20613"/>
                <a:gd name="connsiteX3" fmla="*/ 6227 w 47669"/>
                <a:gd name="connsiteY3" fmla="*/ 13571 h 20613"/>
                <a:gd name="connsiteX4" fmla="*/ 40240 w 47669"/>
                <a:gd name="connsiteY4" fmla="*/ 19626 h 20613"/>
                <a:gd name="connsiteX5" fmla="*/ 41400 w 47669"/>
                <a:gd name="connsiteY5" fmla="*/ 19755 h 20613"/>
                <a:gd name="connsiteX6" fmla="*/ 47713 w 47669"/>
                <a:gd name="connsiteY6" fmla="*/ 14473 h 20613"/>
                <a:gd name="connsiteX7" fmla="*/ 42430 w 47669"/>
                <a:gd name="connsiteY7" fmla="*/ 7129 h 2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9" h="20613">
                  <a:moveTo>
                    <a:pt x="42430" y="7129"/>
                  </a:moveTo>
                  <a:lnTo>
                    <a:pt x="8417" y="1074"/>
                  </a:lnTo>
                  <a:cubicBezTo>
                    <a:pt x="4939" y="430"/>
                    <a:pt x="1589" y="2749"/>
                    <a:pt x="1074" y="6227"/>
                  </a:cubicBezTo>
                  <a:cubicBezTo>
                    <a:pt x="430" y="9706"/>
                    <a:pt x="2748" y="13056"/>
                    <a:pt x="6227" y="13571"/>
                  </a:cubicBezTo>
                  <a:lnTo>
                    <a:pt x="40240" y="19626"/>
                  </a:lnTo>
                  <a:cubicBezTo>
                    <a:pt x="40627" y="19755"/>
                    <a:pt x="41013" y="19755"/>
                    <a:pt x="41400" y="19755"/>
                  </a:cubicBezTo>
                  <a:cubicBezTo>
                    <a:pt x="44492" y="19755"/>
                    <a:pt x="47069" y="17565"/>
                    <a:pt x="47713" y="14473"/>
                  </a:cubicBezTo>
                  <a:cubicBezTo>
                    <a:pt x="48099" y="10994"/>
                    <a:pt x="45780" y="7645"/>
                    <a:pt x="42430" y="7129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Freeform: Shape 779">
              <a:extLst>
                <a:ext uri="{FF2B5EF4-FFF2-40B4-BE49-F238E27FC236}">
                  <a16:creationId xmlns:a16="http://schemas.microsoft.com/office/drawing/2014/main" id="{9794D4C7-1A97-C34B-9BD9-41D0C26C8FD6}"/>
                </a:ext>
              </a:extLst>
            </p:cNvPr>
            <p:cNvSpPr/>
            <p:nvPr/>
          </p:nvSpPr>
          <p:spPr>
            <a:xfrm>
              <a:off x="5237596" y="4365963"/>
              <a:ext cx="47938" cy="20730"/>
            </a:xfrm>
            <a:custGeom>
              <a:avLst/>
              <a:gdLst>
                <a:gd name="connsiteX0" fmla="*/ 1038 w 47669"/>
                <a:gd name="connsiteY0" fmla="*/ 14473 h 20613"/>
                <a:gd name="connsiteX1" fmla="*/ 7351 w 47669"/>
                <a:gd name="connsiteY1" fmla="*/ 19755 h 20613"/>
                <a:gd name="connsiteX2" fmla="*/ 8510 w 47669"/>
                <a:gd name="connsiteY2" fmla="*/ 19626 h 20613"/>
                <a:gd name="connsiteX3" fmla="*/ 42523 w 47669"/>
                <a:gd name="connsiteY3" fmla="*/ 13571 h 20613"/>
                <a:gd name="connsiteX4" fmla="*/ 47677 w 47669"/>
                <a:gd name="connsiteY4" fmla="*/ 6227 h 20613"/>
                <a:gd name="connsiteX5" fmla="*/ 40333 w 47669"/>
                <a:gd name="connsiteY5" fmla="*/ 1074 h 20613"/>
                <a:gd name="connsiteX6" fmla="*/ 6320 w 47669"/>
                <a:gd name="connsiteY6" fmla="*/ 7129 h 20613"/>
                <a:gd name="connsiteX7" fmla="*/ 1038 w 47669"/>
                <a:gd name="connsiteY7" fmla="*/ 14473 h 2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669" h="20613">
                  <a:moveTo>
                    <a:pt x="1038" y="14473"/>
                  </a:moveTo>
                  <a:cubicBezTo>
                    <a:pt x="1553" y="17565"/>
                    <a:pt x="4259" y="19755"/>
                    <a:pt x="7351" y="19755"/>
                  </a:cubicBezTo>
                  <a:cubicBezTo>
                    <a:pt x="7737" y="19755"/>
                    <a:pt x="8124" y="19755"/>
                    <a:pt x="8510" y="19626"/>
                  </a:cubicBezTo>
                  <a:lnTo>
                    <a:pt x="42523" y="13571"/>
                  </a:lnTo>
                  <a:cubicBezTo>
                    <a:pt x="46002" y="12927"/>
                    <a:pt x="48321" y="9706"/>
                    <a:pt x="47677" y="6227"/>
                  </a:cubicBezTo>
                  <a:cubicBezTo>
                    <a:pt x="47033" y="2749"/>
                    <a:pt x="43812" y="430"/>
                    <a:pt x="40333" y="1074"/>
                  </a:cubicBezTo>
                  <a:lnTo>
                    <a:pt x="6320" y="7129"/>
                  </a:lnTo>
                  <a:cubicBezTo>
                    <a:pt x="2841" y="7773"/>
                    <a:pt x="523" y="10994"/>
                    <a:pt x="1038" y="144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Freeform: Shape 780">
              <a:extLst>
                <a:ext uri="{FF2B5EF4-FFF2-40B4-BE49-F238E27FC236}">
                  <a16:creationId xmlns:a16="http://schemas.microsoft.com/office/drawing/2014/main" id="{5C18741D-E0A0-7B4A-B0B3-D3527B75A0B1}"/>
                </a:ext>
              </a:extLst>
            </p:cNvPr>
            <p:cNvSpPr/>
            <p:nvPr/>
          </p:nvSpPr>
          <p:spPr>
            <a:xfrm>
              <a:off x="5217471" y="4299491"/>
              <a:ext cx="44052" cy="31095"/>
            </a:xfrm>
            <a:custGeom>
              <a:avLst/>
              <a:gdLst>
                <a:gd name="connsiteX0" fmla="*/ 42824 w 43804"/>
                <a:gd name="connsiteY0" fmla="*/ 4173 h 30920"/>
                <a:gd name="connsiteX1" fmla="*/ 34063 w 43804"/>
                <a:gd name="connsiteY1" fmla="*/ 1854 h 30920"/>
                <a:gd name="connsiteX2" fmla="*/ 4173 w 43804"/>
                <a:gd name="connsiteY2" fmla="*/ 19118 h 30920"/>
                <a:gd name="connsiteX3" fmla="*/ 1854 w 43804"/>
                <a:gd name="connsiteY3" fmla="*/ 27879 h 30920"/>
                <a:gd name="connsiteX4" fmla="*/ 7394 w 43804"/>
                <a:gd name="connsiteY4" fmla="*/ 31100 h 30920"/>
                <a:gd name="connsiteX5" fmla="*/ 10615 w 43804"/>
                <a:gd name="connsiteY5" fmla="*/ 30198 h 30920"/>
                <a:gd name="connsiteX6" fmla="*/ 40505 w 43804"/>
                <a:gd name="connsiteY6" fmla="*/ 12934 h 30920"/>
                <a:gd name="connsiteX7" fmla="*/ 42824 w 43804"/>
                <a:gd name="connsiteY7" fmla="*/ 4173 h 30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804" h="30920">
                  <a:moveTo>
                    <a:pt x="42824" y="4173"/>
                  </a:moveTo>
                  <a:cubicBezTo>
                    <a:pt x="41020" y="1081"/>
                    <a:pt x="37155" y="50"/>
                    <a:pt x="34063" y="1854"/>
                  </a:cubicBezTo>
                  <a:lnTo>
                    <a:pt x="4173" y="19118"/>
                  </a:lnTo>
                  <a:cubicBezTo>
                    <a:pt x="1081" y="20922"/>
                    <a:pt x="50" y="24787"/>
                    <a:pt x="1854" y="27879"/>
                  </a:cubicBezTo>
                  <a:cubicBezTo>
                    <a:pt x="3013" y="29940"/>
                    <a:pt x="5204" y="31100"/>
                    <a:pt x="7394" y="31100"/>
                  </a:cubicBezTo>
                  <a:cubicBezTo>
                    <a:pt x="8424" y="31100"/>
                    <a:pt x="9584" y="30842"/>
                    <a:pt x="10615" y="30198"/>
                  </a:cubicBezTo>
                  <a:lnTo>
                    <a:pt x="40505" y="12934"/>
                  </a:lnTo>
                  <a:cubicBezTo>
                    <a:pt x="43597" y="11130"/>
                    <a:pt x="44628" y="7265"/>
                    <a:pt x="42824" y="417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Freeform: Shape 781">
              <a:extLst>
                <a:ext uri="{FF2B5EF4-FFF2-40B4-BE49-F238E27FC236}">
                  <a16:creationId xmlns:a16="http://schemas.microsoft.com/office/drawing/2014/main" id="{EACDBAAE-5DAB-3A40-9E2A-05C69D237AC5}"/>
                </a:ext>
              </a:extLst>
            </p:cNvPr>
            <p:cNvSpPr/>
            <p:nvPr/>
          </p:nvSpPr>
          <p:spPr>
            <a:xfrm>
              <a:off x="5179777" y="4245214"/>
              <a:ext cx="36277" cy="40165"/>
            </a:xfrm>
            <a:custGeom>
              <a:avLst/>
              <a:gdLst>
                <a:gd name="connsiteX0" fmla="*/ 7385 w 36074"/>
                <a:gd name="connsiteY0" fmla="*/ 40238 h 39939"/>
                <a:gd name="connsiteX1" fmla="*/ 12281 w 36074"/>
                <a:gd name="connsiteY1" fmla="*/ 37919 h 39939"/>
                <a:gd name="connsiteX2" fmla="*/ 34441 w 36074"/>
                <a:gd name="connsiteY2" fmla="*/ 11508 h 39939"/>
                <a:gd name="connsiteX3" fmla="*/ 33668 w 36074"/>
                <a:gd name="connsiteY3" fmla="*/ 2489 h 39939"/>
                <a:gd name="connsiteX4" fmla="*/ 24649 w 36074"/>
                <a:gd name="connsiteY4" fmla="*/ 3262 h 39939"/>
                <a:gd name="connsiteX5" fmla="*/ 2489 w 36074"/>
                <a:gd name="connsiteY5" fmla="*/ 29674 h 39939"/>
                <a:gd name="connsiteX6" fmla="*/ 3262 w 36074"/>
                <a:gd name="connsiteY6" fmla="*/ 38692 h 39939"/>
                <a:gd name="connsiteX7" fmla="*/ 7385 w 36074"/>
                <a:gd name="connsiteY7" fmla="*/ 40238 h 39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074" h="39939">
                  <a:moveTo>
                    <a:pt x="7385" y="40238"/>
                  </a:moveTo>
                  <a:cubicBezTo>
                    <a:pt x="9189" y="40238"/>
                    <a:pt x="10992" y="39465"/>
                    <a:pt x="12281" y="37919"/>
                  </a:cubicBezTo>
                  <a:lnTo>
                    <a:pt x="34441" y="11508"/>
                  </a:lnTo>
                  <a:cubicBezTo>
                    <a:pt x="36760" y="8802"/>
                    <a:pt x="36373" y="4808"/>
                    <a:pt x="33668" y="2489"/>
                  </a:cubicBezTo>
                  <a:cubicBezTo>
                    <a:pt x="30962" y="170"/>
                    <a:pt x="26968" y="556"/>
                    <a:pt x="24649" y="3262"/>
                  </a:cubicBezTo>
                  <a:lnTo>
                    <a:pt x="2489" y="29674"/>
                  </a:lnTo>
                  <a:cubicBezTo>
                    <a:pt x="170" y="32379"/>
                    <a:pt x="556" y="36373"/>
                    <a:pt x="3262" y="38692"/>
                  </a:cubicBezTo>
                  <a:cubicBezTo>
                    <a:pt x="4422" y="39723"/>
                    <a:pt x="5968" y="40238"/>
                    <a:pt x="7385" y="4023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Freeform: Shape 782">
              <a:extLst>
                <a:ext uri="{FF2B5EF4-FFF2-40B4-BE49-F238E27FC236}">
                  <a16:creationId xmlns:a16="http://schemas.microsoft.com/office/drawing/2014/main" id="{062C01D7-2D7C-0F44-BD75-F76943606B5C}"/>
                </a:ext>
              </a:extLst>
            </p:cNvPr>
            <p:cNvSpPr/>
            <p:nvPr/>
          </p:nvSpPr>
          <p:spPr>
            <a:xfrm>
              <a:off x="5128870" y="4209839"/>
              <a:ext cx="25912" cy="46642"/>
            </a:xfrm>
            <a:custGeom>
              <a:avLst/>
              <a:gdLst>
                <a:gd name="connsiteX0" fmla="*/ 5184 w 25767"/>
                <a:gd name="connsiteY0" fmla="*/ 45781 h 46381"/>
                <a:gd name="connsiteX1" fmla="*/ 7375 w 25767"/>
                <a:gd name="connsiteY1" fmla="*/ 46168 h 46381"/>
                <a:gd name="connsiteX2" fmla="*/ 13301 w 25767"/>
                <a:gd name="connsiteY2" fmla="*/ 41916 h 46381"/>
                <a:gd name="connsiteX3" fmla="*/ 25154 w 25767"/>
                <a:gd name="connsiteY3" fmla="*/ 9449 h 46381"/>
                <a:gd name="connsiteX4" fmla="*/ 21289 w 25767"/>
                <a:gd name="connsiteY4" fmla="*/ 1333 h 46381"/>
                <a:gd name="connsiteX5" fmla="*/ 13172 w 25767"/>
                <a:gd name="connsiteY5" fmla="*/ 5198 h 46381"/>
                <a:gd name="connsiteX6" fmla="*/ 1319 w 25767"/>
                <a:gd name="connsiteY6" fmla="*/ 37665 h 46381"/>
                <a:gd name="connsiteX7" fmla="*/ 5184 w 25767"/>
                <a:gd name="connsiteY7" fmla="*/ 45781 h 4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767" h="46381">
                  <a:moveTo>
                    <a:pt x="5184" y="45781"/>
                  </a:moveTo>
                  <a:cubicBezTo>
                    <a:pt x="5957" y="46039"/>
                    <a:pt x="6601" y="46168"/>
                    <a:pt x="7375" y="46168"/>
                  </a:cubicBezTo>
                  <a:cubicBezTo>
                    <a:pt x="9951" y="46168"/>
                    <a:pt x="12399" y="44622"/>
                    <a:pt x="13301" y="41916"/>
                  </a:cubicBezTo>
                  <a:lnTo>
                    <a:pt x="25154" y="9449"/>
                  </a:lnTo>
                  <a:cubicBezTo>
                    <a:pt x="26313" y="6099"/>
                    <a:pt x="24639" y="2492"/>
                    <a:pt x="21289" y="1333"/>
                  </a:cubicBezTo>
                  <a:cubicBezTo>
                    <a:pt x="17939" y="173"/>
                    <a:pt x="14332" y="1848"/>
                    <a:pt x="13172" y="5198"/>
                  </a:cubicBezTo>
                  <a:lnTo>
                    <a:pt x="1319" y="37665"/>
                  </a:lnTo>
                  <a:cubicBezTo>
                    <a:pt x="159" y="41014"/>
                    <a:pt x="1963" y="44622"/>
                    <a:pt x="5184" y="4578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991B21-A2D5-2640-994C-4099AC4B177C}"/>
              </a:ext>
            </a:extLst>
          </p:cNvPr>
          <p:cNvGrpSpPr/>
          <p:nvPr/>
        </p:nvGrpSpPr>
        <p:grpSpPr>
          <a:xfrm>
            <a:off x="2816830" y="4083161"/>
            <a:ext cx="803872" cy="803872"/>
            <a:chOff x="2672784" y="4075699"/>
            <a:chExt cx="803872" cy="803872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BDB6C23-EEA3-5144-98FB-DF328FB9AD6B}"/>
                </a:ext>
              </a:extLst>
            </p:cNvPr>
            <p:cNvSpPr/>
            <p:nvPr/>
          </p:nvSpPr>
          <p:spPr>
            <a:xfrm>
              <a:off x="2672784" y="4075699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25140A3F-838A-F74E-804B-459D042E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85166" y="4188081"/>
              <a:ext cx="579108" cy="57910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09F527-77B7-FB42-ADF9-AFE89A147836}"/>
              </a:ext>
            </a:extLst>
          </p:cNvPr>
          <p:cNvGrpSpPr/>
          <p:nvPr/>
        </p:nvGrpSpPr>
        <p:grpSpPr>
          <a:xfrm>
            <a:off x="843890" y="2477878"/>
            <a:ext cx="803872" cy="803872"/>
            <a:chOff x="640587" y="2523435"/>
            <a:chExt cx="803872" cy="803872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581B9F71-FCB5-3D4C-A504-43849D2F24BB}"/>
                </a:ext>
              </a:extLst>
            </p:cNvPr>
            <p:cNvSpPr/>
            <p:nvPr/>
          </p:nvSpPr>
          <p:spPr>
            <a:xfrm>
              <a:off x="640587" y="2523435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>
              <a:extLst>
                <a:ext uri="{FF2B5EF4-FFF2-40B4-BE49-F238E27FC236}">
                  <a16:creationId xmlns:a16="http://schemas.microsoft.com/office/drawing/2014/main" id="{50FBC705-97C5-A145-B061-DBD61A828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98599" y="2567672"/>
              <a:ext cx="715399" cy="715399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DC03883-D5A9-644A-BB03-B5EF02D9609C}"/>
              </a:ext>
            </a:extLst>
          </p:cNvPr>
          <p:cNvGrpSpPr/>
          <p:nvPr/>
        </p:nvGrpSpPr>
        <p:grpSpPr>
          <a:xfrm>
            <a:off x="857665" y="4079858"/>
            <a:ext cx="803872" cy="803872"/>
            <a:chOff x="728713" y="4139514"/>
            <a:chExt cx="803872" cy="80387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6A96E3-F927-6A4B-B957-29E5A08EA827}"/>
                </a:ext>
              </a:extLst>
            </p:cNvPr>
            <p:cNvSpPr/>
            <p:nvPr/>
          </p:nvSpPr>
          <p:spPr>
            <a:xfrm>
              <a:off x="728713" y="4139514"/>
              <a:ext cx="803872" cy="8038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82EA5ABC-B8CE-5940-8803-6E0420943EEA}"/>
                </a:ext>
              </a:extLst>
            </p:cNvPr>
            <p:cNvGrpSpPr/>
            <p:nvPr/>
          </p:nvGrpSpPr>
          <p:grpSpPr>
            <a:xfrm rot="18216740">
              <a:off x="1216390" y="4555864"/>
              <a:ext cx="143235" cy="234048"/>
              <a:chOff x="8444605" y="4749723"/>
              <a:chExt cx="532550" cy="870197"/>
            </a:xfrm>
          </p:grpSpPr>
          <p:sp>
            <p:nvSpPr>
              <p:cNvPr id="83" name="Rectangle: Rounded Corners 216">
                <a:extLst>
                  <a:ext uri="{FF2B5EF4-FFF2-40B4-BE49-F238E27FC236}">
                    <a16:creationId xmlns:a16="http://schemas.microsoft.com/office/drawing/2014/main" id="{3A9389BE-54C7-EB40-AEFE-17993E01A393}"/>
                  </a:ext>
                </a:extLst>
              </p:cNvPr>
              <p:cNvSpPr/>
              <p:nvPr/>
            </p:nvSpPr>
            <p:spPr>
              <a:xfrm>
                <a:off x="8524213" y="4818351"/>
                <a:ext cx="376079" cy="75215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4C476310-EBC1-D34F-9C14-607DFF26A16F}"/>
                  </a:ext>
                </a:extLst>
              </p:cNvPr>
              <p:cNvCxnSpPr/>
              <p:nvPr/>
            </p:nvCxnSpPr>
            <p:spPr>
              <a:xfrm>
                <a:off x="8562021" y="4784037"/>
                <a:ext cx="50036" cy="5003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41DDD9F6-06E7-9448-B878-F5A6FABFB5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16370" y="4749723"/>
                <a:ext cx="2745" cy="67879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5C855C24-84A4-CC4E-BFD6-202684B4B3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04214" y="4777174"/>
                <a:ext cx="38432" cy="5689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7033167F-4E0E-FA4C-B1D6-3B2C463C7E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8332" y="4867762"/>
                <a:ext cx="60392" cy="3623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4D77F489-AE83-DD4C-AAEA-C7CA516ECB1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14018" y="4999527"/>
                <a:ext cx="57647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3DA193A0-00DF-7340-A3EE-A4DD1EB691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101096"/>
                <a:ext cx="5764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700286F-D8FF-2C42-8963-0D121492C7B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268547"/>
                <a:ext cx="63137" cy="0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1B6A1FB2-A5D4-DA44-8B51-2BFAEBB699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359135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FA563EF-CE01-9645-ACD9-8DDBDB58E14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72841" y="5479920"/>
                <a:ext cx="63137" cy="3294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6D51630A-143F-214A-9DFB-80ECE41947C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04214" y="5554037"/>
                <a:ext cx="35686" cy="6313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8B199B74-9415-254D-BEFF-D089EA99735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79115" y="5545802"/>
                <a:ext cx="30196" cy="7411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A9234EAF-70D3-1549-A55D-0543949DE80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85782" y="5466195"/>
                <a:ext cx="52157" cy="4117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21E4834E-335C-0942-BB8D-C333C48A9B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2840" y="5364626"/>
                <a:ext cx="6313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224107B1-D298-B742-A995-DA5A0C7DDAF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5265802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3881043-1839-1949-978D-E5BE66D9F6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7350" y="5120312"/>
                <a:ext cx="74118" cy="2745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04B1BC31-AC73-1C48-9163-A7A045F10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4999527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5BB950A0-91DA-CF4E-AF73-BFC6922A545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3037" y="4875997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2A342F91-6979-F74F-8C79-2DC00D333AD8}"/>
                  </a:ext>
                </a:extLst>
              </p:cNvPr>
              <p:cNvSpPr/>
              <p:nvPr/>
            </p:nvSpPr>
            <p:spPr>
              <a:xfrm>
                <a:off x="8598814" y="5263057"/>
                <a:ext cx="167909" cy="167909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FE07062-A077-AB49-A2AD-F160299F51C4}"/>
                </a:ext>
              </a:extLst>
            </p:cNvPr>
            <p:cNvGrpSpPr/>
            <p:nvPr/>
          </p:nvGrpSpPr>
          <p:grpSpPr>
            <a:xfrm rot="19482300">
              <a:off x="912320" y="4385290"/>
              <a:ext cx="255409" cy="417345"/>
              <a:chOff x="8444605" y="4749723"/>
              <a:chExt cx="532550" cy="870197"/>
            </a:xfrm>
          </p:grpSpPr>
          <p:sp>
            <p:nvSpPr>
              <p:cNvPr id="103" name="Rectangle: Rounded Corners 216">
                <a:extLst>
                  <a:ext uri="{FF2B5EF4-FFF2-40B4-BE49-F238E27FC236}">
                    <a16:creationId xmlns:a16="http://schemas.microsoft.com/office/drawing/2014/main" id="{C135C9CE-874D-8148-A3B8-A9FFCF9A200E}"/>
                  </a:ext>
                </a:extLst>
              </p:cNvPr>
              <p:cNvSpPr/>
              <p:nvPr/>
            </p:nvSpPr>
            <p:spPr>
              <a:xfrm>
                <a:off x="8524213" y="4818351"/>
                <a:ext cx="376079" cy="75215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E17B2C6-71D6-9847-854A-19D657151B27}"/>
                  </a:ext>
                </a:extLst>
              </p:cNvPr>
              <p:cNvCxnSpPr/>
              <p:nvPr/>
            </p:nvCxnSpPr>
            <p:spPr>
              <a:xfrm>
                <a:off x="8562021" y="4784037"/>
                <a:ext cx="50036" cy="5003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E8453DD1-591A-014A-804D-0E696AE90A8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16370" y="4749723"/>
                <a:ext cx="2745" cy="67879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4C109E3B-260E-8C48-B657-E7130A403A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04214" y="4777174"/>
                <a:ext cx="38432" cy="5689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1485B15E-B4A2-C147-8106-B29B282697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8332" y="4867762"/>
                <a:ext cx="60392" cy="3623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7F1DFBBE-522F-F049-A394-70E94C92FB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14018" y="4999527"/>
                <a:ext cx="57647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1D2847FA-C777-034F-ABA6-4F0B463015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101096"/>
                <a:ext cx="5764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6F40DB60-7807-4244-B66C-BF392BC509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268547"/>
                <a:ext cx="63137" cy="0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CEAF6EA6-8760-B64C-9BE0-EF929C77EC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359135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7CF32674-5E2A-EE40-98F5-34F6B42E0C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72841" y="5479920"/>
                <a:ext cx="63137" cy="3294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C393CC9E-9951-794C-B542-89C6FAD551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04214" y="5554037"/>
                <a:ext cx="35686" cy="6313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1D3CD2C-A4D7-9C4D-A1B9-4066027DE6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79115" y="5545802"/>
                <a:ext cx="30196" cy="7411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29C323C2-CD0B-7A43-9F3F-D3FD025015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85782" y="5466195"/>
                <a:ext cx="52157" cy="4117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A6C07CD2-81EE-4F44-BEDC-86AB79D31E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2840" y="5364626"/>
                <a:ext cx="6313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829924C6-913D-8844-A74F-2AD1F385821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5265802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D722AF50-E392-DB4B-9AA5-DE66F28CB28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7350" y="5120312"/>
                <a:ext cx="74118" cy="2745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9" name="Straight Connector 118">
                <a:extLst>
                  <a:ext uri="{FF2B5EF4-FFF2-40B4-BE49-F238E27FC236}">
                    <a16:creationId xmlns:a16="http://schemas.microsoft.com/office/drawing/2014/main" id="{7A3275D2-2BBB-4745-9F7D-5D8F895778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4999527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3D76D646-BE3C-254A-80D2-0019BA9D9C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3037" y="4875997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21" name="Oval 120">
                <a:extLst>
                  <a:ext uri="{FF2B5EF4-FFF2-40B4-BE49-F238E27FC236}">
                    <a16:creationId xmlns:a16="http://schemas.microsoft.com/office/drawing/2014/main" id="{98C271FB-4050-9444-B633-022554119964}"/>
                  </a:ext>
                </a:extLst>
              </p:cNvPr>
              <p:cNvSpPr/>
              <p:nvPr/>
            </p:nvSpPr>
            <p:spPr>
              <a:xfrm>
                <a:off x="8598814" y="5263057"/>
                <a:ext cx="167909" cy="167909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FB7FAAA0-C3A1-5442-85A3-B3039718EF48}"/>
                </a:ext>
              </a:extLst>
            </p:cNvPr>
            <p:cNvGrpSpPr/>
            <p:nvPr/>
          </p:nvGrpSpPr>
          <p:grpSpPr>
            <a:xfrm rot="10197387">
              <a:off x="1034353" y="4261194"/>
              <a:ext cx="143235" cy="234048"/>
              <a:chOff x="8444605" y="4749723"/>
              <a:chExt cx="532550" cy="870197"/>
            </a:xfrm>
          </p:grpSpPr>
          <p:sp>
            <p:nvSpPr>
              <p:cNvPr id="123" name="Rectangle: Rounded Corners 216">
                <a:extLst>
                  <a:ext uri="{FF2B5EF4-FFF2-40B4-BE49-F238E27FC236}">
                    <a16:creationId xmlns:a16="http://schemas.microsoft.com/office/drawing/2014/main" id="{1524F533-11F9-4A4C-85E1-9780870DB412}"/>
                  </a:ext>
                </a:extLst>
              </p:cNvPr>
              <p:cNvSpPr/>
              <p:nvPr/>
            </p:nvSpPr>
            <p:spPr>
              <a:xfrm>
                <a:off x="8524213" y="4818351"/>
                <a:ext cx="376079" cy="752158"/>
              </a:xfrm>
              <a:prstGeom prst="roundRect">
                <a:avLst>
                  <a:gd name="adj" fmla="val 50000"/>
                </a:avLst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4" name="Straight Connector 123">
                <a:extLst>
                  <a:ext uri="{FF2B5EF4-FFF2-40B4-BE49-F238E27FC236}">
                    <a16:creationId xmlns:a16="http://schemas.microsoft.com/office/drawing/2014/main" id="{9E97A695-B1E3-1E41-A4CD-ADEBAFD9D923}"/>
                  </a:ext>
                </a:extLst>
              </p:cNvPr>
              <p:cNvCxnSpPr/>
              <p:nvPr/>
            </p:nvCxnSpPr>
            <p:spPr>
              <a:xfrm>
                <a:off x="8562021" y="4784037"/>
                <a:ext cx="50036" cy="5003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57F2141-4652-FA46-B23E-763C6748A5C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16370" y="4749723"/>
                <a:ext cx="2745" cy="67879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92416561-0746-074F-BE81-889F6AABB2F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04214" y="4777174"/>
                <a:ext cx="38432" cy="5689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EC094DD6-A77C-904D-8612-75ED9A8B1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878332" y="4867762"/>
                <a:ext cx="60392" cy="3623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A545E401-CAC4-8B49-ADBA-46E836E2B9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14018" y="4999527"/>
                <a:ext cx="57647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3B916B81-4FD6-A44E-B810-40D0FFFEF03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101096"/>
                <a:ext cx="5764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2CC85FE8-613F-A841-8D91-FAA4E7B29AA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268547"/>
                <a:ext cx="63137" cy="0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70EB1DD-34BC-D441-B8DC-427ABF62305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914018" y="5359135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5DF2BA4E-E008-0A4F-9A28-EABB950E7D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72841" y="5479920"/>
                <a:ext cx="63137" cy="3294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704138FA-A7C1-1443-9C17-F592DCC5752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04214" y="5554037"/>
                <a:ext cx="35686" cy="6313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B7A41C4C-3B29-7B4C-B43F-6977FD849DA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579115" y="5545802"/>
                <a:ext cx="30196" cy="74118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D91FC15B-75EF-3B47-95F7-5EAF0358BD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85782" y="5466195"/>
                <a:ext cx="52157" cy="41177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90F93426-059A-6A48-ACE4-C8EBC32183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52840" y="5364626"/>
                <a:ext cx="63137" cy="2470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715377D-33DF-8C4A-BC3C-BFF7F36F56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5265802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81B6FCCD-F571-F546-9F06-5E07AF171B9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47350" y="5120312"/>
                <a:ext cx="74118" cy="27451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AB1B0310-90B4-BC44-ABB9-1654996D21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44605" y="4999527"/>
                <a:ext cx="76863" cy="2745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A02E482E-174A-7E4C-B903-582C766B00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3037" y="4875997"/>
                <a:ext cx="57647" cy="30196"/>
              </a:xfrm>
              <a:prstGeom prst="line">
                <a:avLst/>
              </a:prstGeom>
              <a:noFill/>
              <a:ln w="9525" cap="rnd">
                <a:solidFill>
                  <a:schemeClr val="accent2"/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989C8C10-D5DC-7144-B6B7-28F7EDBCA5A0}"/>
                  </a:ext>
                </a:extLst>
              </p:cNvPr>
              <p:cNvSpPr/>
              <p:nvPr/>
            </p:nvSpPr>
            <p:spPr>
              <a:xfrm>
                <a:off x="8598814" y="5263057"/>
                <a:ext cx="167909" cy="167909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3" name="Rectangle 142">
            <a:extLst>
              <a:ext uri="{FF2B5EF4-FFF2-40B4-BE49-F238E27FC236}">
                <a16:creationId xmlns:a16="http://schemas.microsoft.com/office/drawing/2014/main" id="{43F21260-A7B5-4D4B-8358-612CBEDEB510}"/>
              </a:ext>
            </a:extLst>
          </p:cNvPr>
          <p:cNvSpPr/>
          <p:nvPr/>
        </p:nvSpPr>
        <p:spPr>
          <a:xfrm>
            <a:off x="474112" y="5699503"/>
            <a:ext cx="5497975" cy="461666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~$200M Raised To Date</a:t>
            </a:r>
          </a:p>
        </p:txBody>
      </p:sp>
    </p:spTree>
    <p:extLst>
      <p:ext uri="{BB962C8B-B14F-4D97-AF65-F5344CB8AC3E}">
        <p14:creationId xmlns:p14="http://schemas.microsoft.com/office/powerpoint/2010/main" val="3708009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7E4CCC-4607-E243-8B52-56517E90B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20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0D8111-F0C4-3142-B13F-738A3865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429BB-6DB5-EA4C-B77E-01E8B20226CE}" type="datetime1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97185E-6699-DE4C-9209-767E9B3CA9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11015" y="1578558"/>
            <a:ext cx="6450013" cy="2655629"/>
          </a:xfrm>
        </p:spPr>
        <p:txBody>
          <a:bodyPr/>
          <a:lstStyle/>
          <a:p>
            <a:r>
              <a:rPr lang="en-US" dirty="0"/>
              <a:t>Multi-year research collaboration funded by </a:t>
            </a:r>
            <a:r>
              <a:rPr lang="en-US" dirty="0" err="1"/>
              <a:t>Moderna</a:t>
            </a:r>
            <a:r>
              <a:rPr lang="en-US" dirty="0"/>
              <a:t> with options for up to twelve targets</a:t>
            </a:r>
          </a:p>
          <a:p>
            <a:endParaRPr lang="en-US" dirty="0"/>
          </a:p>
          <a:p>
            <a:r>
              <a:rPr lang="en-US" dirty="0"/>
              <a:t>Carisma to receive $45 million up-front cash payment and investment by </a:t>
            </a:r>
            <a:r>
              <a:rPr lang="en-US" dirty="0" err="1"/>
              <a:t>Moderna</a:t>
            </a:r>
            <a:r>
              <a:rPr lang="en-US" dirty="0"/>
              <a:t> in the form of a $35 million convertible note</a:t>
            </a:r>
          </a:p>
          <a:p>
            <a:endParaRPr lang="en-US" dirty="0"/>
          </a:p>
          <a:p>
            <a:r>
              <a:rPr lang="en-US" dirty="0" err="1"/>
              <a:t>Moderna</a:t>
            </a:r>
            <a:r>
              <a:rPr lang="en-US" dirty="0"/>
              <a:t> providing R&amp;D funding </a:t>
            </a:r>
          </a:p>
          <a:p>
            <a:endParaRPr lang="en-US" dirty="0"/>
          </a:p>
          <a:p>
            <a:r>
              <a:rPr lang="en-US" dirty="0"/>
              <a:t>Carisma eligible to receive significant program milestone and royalty payments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5ABE451-2251-6E44-8B0F-AFC8B0A7F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6894" y="362253"/>
            <a:ext cx="4784297" cy="998958"/>
          </a:xfrm>
        </p:spPr>
        <p:txBody>
          <a:bodyPr/>
          <a:lstStyle/>
          <a:p>
            <a:r>
              <a:rPr lang="en-US" dirty="0"/>
              <a:t>Partnership Description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7C623B9-7858-E44B-900D-720D9D57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94" y="2616442"/>
            <a:ext cx="3527149" cy="9389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65066DE-7FD2-AC46-B172-DB685869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94" y="3968184"/>
            <a:ext cx="3529584" cy="81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1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63929A-F7CB-684B-8A23-D611FB2F6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21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0A1FF3-5616-A149-965A-6C0072980C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19E2744-E665-AC40-9F8C-A05498E1788F}" type="datetime1">
              <a:rPr lang="en-US" smtClean="0"/>
              <a:t>1/11/22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E16DE9D-85E2-454C-B09D-66D875F550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CARISMA’s Engineered Macrophage Platform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239726-32F3-4C44-8DA9-BC1C589B50DB}"/>
              </a:ext>
            </a:extLst>
          </p:cNvPr>
          <p:cNvCxnSpPr/>
          <p:nvPr/>
        </p:nvCxnSpPr>
        <p:spPr>
          <a:xfrm>
            <a:off x="598025" y="2273055"/>
            <a:ext cx="1087248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11CCF90-EC63-884B-84B8-9E4113A41DCF}"/>
              </a:ext>
            </a:extLst>
          </p:cNvPr>
          <p:cNvSpPr>
            <a:spLocks noChangeAspect="1"/>
          </p:cNvSpPr>
          <p:nvPr/>
        </p:nvSpPr>
        <p:spPr>
          <a:xfrm>
            <a:off x="3926303" y="2540995"/>
            <a:ext cx="1371600" cy="1371600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68855A-4CB5-9345-9305-1F60D541F539}"/>
              </a:ext>
            </a:extLst>
          </p:cNvPr>
          <p:cNvSpPr>
            <a:spLocks noChangeAspect="1"/>
          </p:cNvSpPr>
          <p:nvPr/>
        </p:nvSpPr>
        <p:spPr>
          <a:xfrm>
            <a:off x="3926303" y="4451005"/>
            <a:ext cx="1371600" cy="1371600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EA54DFE-AFC6-9E4E-8C85-A0EE4A4A5AE5}"/>
              </a:ext>
            </a:extLst>
          </p:cNvPr>
          <p:cNvSpPr>
            <a:spLocks noChangeAspect="1"/>
          </p:cNvSpPr>
          <p:nvPr/>
        </p:nvSpPr>
        <p:spPr>
          <a:xfrm>
            <a:off x="6658026" y="2540995"/>
            <a:ext cx="1371600" cy="1371600"/>
          </a:xfrm>
          <a:prstGeom prst="ellipse">
            <a:avLst/>
          </a:prstGeom>
          <a:solidFill>
            <a:schemeClr val="lt1"/>
          </a:solidFill>
          <a:ln w="254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774C292-D726-3D46-87B8-0051367F1EB2}"/>
              </a:ext>
            </a:extLst>
          </p:cNvPr>
          <p:cNvSpPr>
            <a:spLocks noChangeAspect="1"/>
          </p:cNvSpPr>
          <p:nvPr/>
        </p:nvSpPr>
        <p:spPr>
          <a:xfrm>
            <a:off x="6658025" y="4451005"/>
            <a:ext cx="1371600" cy="1371600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808B22-A2C1-0E4C-8C87-85A226513791}"/>
              </a:ext>
            </a:extLst>
          </p:cNvPr>
          <p:cNvSpPr>
            <a:spLocks noChangeAspect="1"/>
          </p:cNvSpPr>
          <p:nvPr/>
        </p:nvSpPr>
        <p:spPr>
          <a:xfrm>
            <a:off x="9389748" y="2544024"/>
            <a:ext cx="1371600" cy="1371600"/>
          </a:xfrm>
          <a:prstGeom prst="ellipse">
            <a:avLst/>
          </a:prstGeom>
          <a:ln w="254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C14B14-8736-3944-8720-AF771FD4D254}"/>
              </a:ext>
            </a:extLst>
          </p:cNvPr>
          <p:cNvSpPr>
            <a:spLocks noChangeAspect="1"/>
          </p:cNvSpPr>
          <p:nvPr/>
        </p:nvSpPr>
        <p:spPr>
          <a:xfrm>
            <a:off x="9389748" y="4451638"/>
            <a:ext cx="1371600" cy="1371600"/>
          </a:xfrm>
          <a:prstGeom prst="ellipse">
            <a:avLst/>
          </a:prstGeom>
          <a:ln w="254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D40385-172F-EF4D-B34E-664CFFB623C6}"/>
              </a:ext>
            </a:extLst>
          </p:cNvPr>
          <p:cNvCxnSpPr/>
          <p:nvPr/>
        </p:nvCxnSpPr>
        <p:spPr>
          <a:xfrm>
            <a:off x="601367" y="6094071"/>
            <a:ext cx="1087248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7CB7FF-8B3A-1B4B-91BA-003D5E1D1E02}"/>
              </a:ext>
            </a:extLst>
          </p:cNvPr>
          <p:cNvCxnSpPr/>
          <p:nvPr/>
        </p:nvCxnSpPr>
        <p:spPr>
          <a:xfrm>
            <a:off x="598025" y="4183563"/>
            <a:ext cx="1087248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195F1CF-AAA1-D648-AFC0-CBA9455F7634}"/>
              </a:ext>
            </a:extLst>
          </p:cNvPr>
          <p:cNvSpPr txBox="1"/>
          <p:nvPr/>
        </p:nvSpPr>
        <p:spPr>
          <a:xfrm>
            <a:off x="9136830" y="1898811"/>
            <a:ext cx="187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In vivo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D75E0A-5DB8-5840-BC88-F8979766A81F}"/>
              </a:ext>
            </a:extLst>
          </p:cNvPr>
          <p:cNvSpPr txBox="1"/>
          <p:nvPr/>
        </p:nvSpPr>
        <p:spPr>
          <a:xfrm>
            <a:off x="598025" y="2797422"/>
            <a:ext cx="27045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Oncology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Solid Tumors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Hematologic Malignancy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2F6815-57B7-FC4E-9ED5-C4B1A7B29DBB}"/>
              </a:ext>
            </a:extLst>
          </p:cNvPr>
          <p:cNvSpPr txBox="1"/>
          <p:nvPr/>
        </p:nvSpPr>
        <p:spPr>
          <a:xfrm>
            <a:off x="3878572" y="1906799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Autologous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456CA-DB0E-2D47-8C54-57A2648E65E1}"/>
              </a:ext>
            </a:extLst>
          </p:cNvPr>
          <p:cNvSpPr txBox="1"/>
          <p:nvPr/>
        </p:nvSpPr>
        <p:spPr>
          <a:xfrm>
            <a:off x="6667998" y="1903577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Allogeneic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9EC4DB5-7D4F-E54E-991B-A2B92CC55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487" y="3341541"/>
            <a:ext cx="1038187" cy="23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597F7AB-6797-C34A-90B8-A0046513E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5436" y="2837883"/>
            <a:ext cx="1038187" cy="276369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382F8878-C511-5C46-8B33-649FB8881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10" y="3071479"/>
            <a:ext cx="1038187" cy="276369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79253837-7F60-2A44-9F67-DECA40A17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32" y="3071479"/>
            <a:ext cx="1038187" cy="276369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66F972B-38FA-384B-A54C-B70C52F66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010" y="4998620"/>
            <a:ext cx="1038187" cy="276369"/>
          </a:xfrm>
          <a:prstGeom prst="rect">
            <a:avLst/>
          </a:prstGeom>
        </p:spPr>
      </p:pic>
      <p:pic>
        <p:nvPicPr>
          <p:cNvPr id="26" name="Picture 25" descr="A picture containing text&#10;&#10;Description automatically generated">
            <a:extLst>
              <a:ext uri="{FF2B5EF4-FFF2-40B4-BE49-F238E27FC236}">
                <a16:creationId xmlns:a16="http://schemas.microsoft.com/office/drawing/2014/main" id="{84612EC1-83DF-5E42-BDC0-2398E1614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731" y="4998620"/>
            <a:ext cx="1038187" cy="276369"/>
          </a:xfrm>
          <a:prstGeom prst="rect">
            <a:avLst/>
          </a:prstGeom>
        </p:spPr>
      </p:pic>
      <p:pic>
        <p:nvPicPr>
          <p:cNvPr id="27" name="Picture 26" descr="A picture containing text&#10;&#10;Description automatically generated">
            <a:extLst>
              <a:ext uri="{FF2B5EF4-FFF2-40B4-BE49-F238E27FC236}">
                <a16:creationId xmlns:a16="http://schemas.microsoft.com/office/drawing/2014/main" id="{2B10803B-D76F-1B4A-9FE9-EDB221BB5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069" y="5003349"/>
            <a:ext cx="1038187" cy="27636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86F2109-AFF4-B34D-9AD4-53E853090474}"/>
              </a:ext>
            </a:extLst>
          </p:cNvPr>
          <p:cNvSpPr txBox="1"/>
          <p:nvPr/>
        </p:nvSpPr>
        <p:spPr>
          <a:xfrm>
            <a:off x="598025" y="4584819"/>
            <a:ext cx="222689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Non-Oncology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Liver Fibrosis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Neurodegeneration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/>
              <a:t>Autoimmune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94543D8-ADD5-5C4C-A389-298CA2B1FB31}"/>
              </a:ext>
            </a:extLst>
          </p:cNvPr>
          <p:cNvCxnSpPr/>
          <p:nvPr/>
        </p:nvCxnSpPr>
        <p:spPr>
          <a:xfrm>
            <a:off x="3694947" y="1886972"/>
            <a:ext cx="4516916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FD797B9-B2A3-D546-80C5-EDF3A6900DF7}"/>
              </a:ext>
            </a:extLst>
          </p:cNvPr>
          <p:cNvSpPr txBox="1"/>
          <p:nvPr/>
        </p:nvSpPr>
        <p:spPr>
          <a:xfrm>
            <a:off x="4732561" y="1507733"/>
            <a:ext cx="2441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/>
              <a:t>Ex vivo Cell Therapy</a:t>
            </a:r>
          </a:p>
        </p:txBody>
      </p:sp>
      <p:sp>
        <p:nvSpPr>
          <p:cNvPr id="30" name="Cross 29">
            <a:extLst>
              <a:ext uri="{FF2B5EF4-FFF2-40B4-BE49-F238E27FC236}">
                <a16:creationId xmlns:a16="http://schemas.microsoft.com/office/drawing/2014/main" id="{480216C8-966E-0A4D-8B05-24F11C59C6BB}"/>
              </a:ext>
            </a:extLst>
          </p:cNvPr>
          <p:cNvSpPr/>
          <p:nvPr/>
        </p:nvSpPr>
        <p:spPr>
          <a:xfrm>
            <a:off x="10015902" y="3167149"/>
            <a:ext cx="119291" cy="119291"/>
          </a:xfrm>
          <a:prstGeom prst="plus">
            <a:avLst>
              <a:gd name="adj" fmla="val 44664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329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Content Placeholder 6">
            <a:extLst>
              <a:ext uri="{FF2B5EF4-FFF2-40B4-BE49-F238E27FC236}">
                <a16:creationId xmlns:a16="http://schemas.microsoft.com/office/drawing/2014/main" id="{5373293C-955A-7948-A771-D3FB0A0A3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0904731"/>
              </p:ext>
            </p:extLst>
          </p:nvPr>
        </p:nvGraphicFramePr>
        <p:xfrm>
          <a:off x="721489" y="869166"/>
          <a:ext cx="11105034" cy="51981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53797">
                  <a:extLst>
                    <a:ext uri="{9D8B030D-6E8A-4147-A177-3AD203B41FA5}">
                      <a16:colId xmlns:a16="http://schemas.microsoft.com/office/drawing/2014/main" val="3108026668"/>
                    </a:ext>
                  </a:extLst>
                </a:gridCol>
                <a:gridCol w="1231310">
                  <a:extLst>
                    <a:ext uri="{9D8B030D-6E8A-4147-A177-3AD203B41FA5}">
                      <a16:colId xmlns:a16="http://schemas.microsoft.com/office/drawing/2014/main" val="1536689218"/>
                    </a:ext>
                  </a:extLst>
                </a:gridCol>
                <a:gridCol w="1901318">
                  <a:extLst>
                    <a:ext uri="{9D8B030D-6E8A-4147-A177-3AD203B41FA5}">
                      <a16:colId xmlns:a16="http://schemas.microsoft.com/office/drawing/2014/main" val="3357455552"/>
                    </a:ext>
                  </a:extLst>
                </a:gridCol>
                <a:gridCol w="879950">
                  <a:extLst>
                    <a:ext uri="{9D8B030D-6E8A-4147-A177-3AD203B41FA5}">
                      <a16:colId xmlns:a16="http://schemas.microsoft.com/office/drawing/2014/main" val="3788059880"/>
                    </a:ext>
                  </a:extLst>
                </a:gridCol>
                <a:gridCol w="1643071">
                  <a:extLst>
                    <a:ext uri="{9D8B030D-6E8A-4147-A177-3AD203B41FA5}">
                      <a16:colId xmlns:a16="http://schemas.microsoft.com/office/drawing/2014/main" val="2569724305"/>
                    </a:ext>
                  </a:extLst>
                </a:gridCol>
                <a:gridCol w="1462746">
                  <a:extLst>
                    <a:ext uri="{9D8B030D-6E8A-4147-A177-3AD203B41FA5}">
                      <a16:colId xmlns:a16="http://schemas.microsoft.com/office/drawing/2014/main" val="2095391422"/>
                    </a:ext>
                  </a:extLst>
                </a:gridCol>
                <a:gridCol w="966421">
                  <a:extLst>
                    <a:ext uri="{9D8B030D-6E8A-4147-A177-3AD203B41FA5}">
                      <a16:colId xmlns:a16="http://schemas.microsoft.com/office/drawing/2014/main" val="358413793"/>
                    </a:ext>
                  </a:extLst>
                </a:gridCol>
                <a:gridCol w="966421">
                  <a:extLst>
                    <a:ext uri="{9D8B030D-6E8A-4147-A177-3AD203B41FA5}">
                      <a16:colId xmlns:a16="http://schemas.microsoft.com/office/drawing/2014/main" val="960879392"/>
                    </a:ext>
                  </a:extLst>
                </a:gridCol>
              </a:tblGrid>
              <a:tr h="5044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Current Portfolio</a:t>
                      </a:r>
                    </a:p>
                  </a:txBody>
                  <a:tcPr marL="101175" marR="101175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Cell/Target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Indication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Route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Discovery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Preclinical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Phase I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i="0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Partner</a:t>
                      </a:r>
                    </a:p>
                  </a:txBody>
                  <a:tcPr marL="101175" marR="101175" anchor="b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9381946"/>
                  </a:ext>
                </a:extLst>
              </a:tr>
              <a:tr h="1877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Cell Therapy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7126669"/>
                  </a:ext>
                </a:extLst>
              </a:tr>
              <a:tr h="417160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CT-0508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Macrophage/</a:t>
                      </a:r>
                    </a:p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tumors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 &amp; IP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9110695"/>
                  </a:ext>
                </a:extLst>
              </a:tr>
              <a:tr h="433553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CT-0508 + pembrolizumab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Macrophage/</a:t>
                      </a:r>
                    </a:p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tumors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4160836"/>
                  </a:ext>
                </a:extLst>
              </a:tr>
              <a:tr h="433553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CT-0508.1 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Monocyte/</a:t>
                      </a:r>
                    </a:p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HER2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tumors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3713133"/>
                  </a:ext>
                </a:extLst>
              </a:tr>
              <a:tr h="433553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CT-1119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Mesothelin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tumors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multiple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1886871"/>
                  </a:ext>
                </a:extLst>
              </a:tr>
              <a:tr h="433553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CT-0729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PSMA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err="1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mCRPC</a:t>
                      </a:r>
                      <a:endParaRPr lang="en-US" sz="1100" b="0" i="0">
                        <a:solidFill>
                          <a:srgbClr val="6C6D7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86258846"/>
                  </a:ext>
                </a:extLst>
              </a:tr>
              <a:tr h="3988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In vivo mRNA CAR-M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50422666"/>
                  </a:ext>
                </a:extLst>
              </a:tr>
              <a:tr h="372855"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Partnership with </a:t>
                      </a:r>
                      <a:r>
                        <a:rPr lang="en-US" sz="1100" b="0" i="0" dirty="0" err="1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Moderna</a:t>
                      </a:r>
                      <a:endParaRPr lang="en-US" sz="1100" b="0" i="0" dirty="0">
                        <a:solidFill>
                          <a:srgbClr val="6C6D7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to 12 targets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Solid &amp; heme oncology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00584" indent="0" algn="l">
                        <a:buFont typeface="Arial" panose="020B0604020202020204" pitchFamily="34" charset="0"/>
                        <a:buNone/>
                      </a:pPr>
                      <a:r>
                        <a:rPr lang="en-US" sz="1100" b="0" i="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IV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6701827"/>
                  </a:ext>
                </a:extLst>
              </a:tr>
              <a:tr h="44222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1" i="0" u="none" dirty="0">
                          <a:latin typeface="Arial" panose="020B0604020202020204" pitchFamily="34" charset="0"/>
                          <a:cs typeface="Calibri" panose="020F0502020204030204" pitchFamily="34" charset="0"/>
                        </a:rPr>
                        <a:t>Non-Oncology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1" i="0" u="none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1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25770618"/>
                  </a:ext>
                </a:extLst>
              </a:tr>
              <a:tr h="4769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Liver Fibrosis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Undisclosed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rgbClr val="6C6D7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rgbClr val="6C6D7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60360996"/>
                  </a:ext>
                </a:extLst>
              </a:tr>
              <a:tr h="4527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i="0" kern="1200" dirty="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Neurodegeneration</a:t>
                      </a:r>
                    </a:p>
                  </a:txBody>
                  <a:tcPr marL="101175" marR="101175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100" b="0" i="0" kern="1200">
                          <a:solidFill>
                            <a:srgbClr val="6C6D7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Undisclosed</a:t>
                      </a: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rgbClr val="6C6D7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i="0" kern="1200">
                        <a:solidFill>
                          <a:srgbClr val="6C6D7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01175" marR="101175" anchor="ctr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1600" b="0" i="0" dirty="0">
                        <a:latin typeface="Arial" panose="020B0604020202020204" pitchFamily="34" charset="0"/>
                        <a:cs typeface="Calibri" panose="020F0502020204030204" pitchFamily="34" charset="0"/>
                      </a:endParaRPr>
                    </a:p>
                  </a:txBody>
                  <a:tcPr marL="101175" marR="101175">
                    <a:lnL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77279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2A356C5F-DD78-2249-A124-C4E792E7DB5A}"/>
              </a:ext>
            </a:extLst>
          </p:cNvPr>
          <p:cNvSpPr/>
          <p:nvPr/>
        </p:nvSpPr>
        <p:spPr>
          <a:xfrm>
            <a:off x="721486" y="4688575"/>
            <a:ext cx="11105032" cy="1365005"/>
          </a:xfrm>
          <a:prstGeom prst="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761E322-C8B1-984F-9B55-E0CFF332BB1B}"/>
              </a:ext>
            </a:extLst>
          </p:cNvPr>
          <p:cNvSpPr/>
          <p:nvPr/>
        </p:nvSpPr>
        <p:spPr>
          <a:xfrm>
            <a:off x="374780" y="9688313"/>
            <a:ext cx="10878644" cy="376171"/>
          </a:xfrm>
          <a:prstGeom prst="rect">
            <a:avLst/>
          </a:prstGeom>
          <a:solidFill>
            <a:schemeClr val="accent2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0CCD4D2-BB26-3F4C-8049-66F5CECF3294}"/>
              </a:ext>
            </a:extLst>
          </p:cNvPr>
          <p:cNvSpPr/>
          <p:nvPr/>
        </p:nvSpPr>
        <p:spPr>
          <a:xfrm>
            <a:off x="374779" y="10445996"/>
            <a:ext cx="10878644" cy="1328951"/>
          </a:xfrm>
          <a:prstGeom prst="rect">
            <a:avLst/>
          </a:prstGeom>
          <a:solidFill>
            <a:schemeClr val="accent3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167C0F-4E6E-B54F-8114-A21B8363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FDB266-21CB-B44A-8C80-F9616B6C3F0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64545CE-B7B0-DA47-A93E-DED4A72C5AA2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A16E331-2B0A-A544-B0D4-64AA20CE4B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Powering the Engine of Next-Generation Cell Therapies</a:t>
            </a:r>
          </a:p>
        </p:txBody>
      </p:sp>
      <p:sp>
        <p:nvSpPr>
          <p:cNvPr id="24" name="Rectangle: Rounded Corners 5">
            <a:extLst>
              <a:ext uri="{FF2B5EF4-FFF2-40B4-BE49-F238E27FC236}">
                <a16:creationId xmlns:a16="http://schemas.microsoft.com/office/drawing/2014/main" id="{870405F3-EE55-B340-9B21-101EA0E595D9}"/>
              </a:ext>
            </a:extLst>
          </p:cNvPr>
          <p:cNvSpPr/>
          <p:nvPr/>
        </p:nvSpPr>
        <p:spPr>
          <a:xfrm>
            <a:off x="6853864" y="1884775"/>
            <a:ext cx="3370987" cy="1604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25" name="Rectangle: Rounded Corners 6">
            <a:extLst>
              <a:ext uri="{FF2B5EF4-FFF2-40B4-BE49-F238E27FC236}">
                <a16:creationId xmlns:a16="http://schemas.microsoft.com/office/drawing/2014/main" id="{E8DF5BA6-E541-E249-88D1-5A7FF6FECFB3}"/>
              </a:ext>
            </a:extLst>
          </p:cNvPr>
          <p:cNvSpPr/>
          <p:nvPr/>
        </p:nvSpPr>
        <p:spPr>
          <a:xfrm>
            <a:off x="6853864" y="3585184"/>
            <a:ext cx="1449222" cy="1604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29" name="Rectangle: Rounded Corners 7">
            <a:extLst>
              <a:ext uri="{FF2B5EF4-FFF2-40B4-BE49-F238E27FC236}">
                <a16:creationId xmlns:a16="http://schemas.microsoft.com/office/drawing/2014/main" id="{808C7F86-16D7-E64B-A4DA-77F97E9F032C}"/>
              </a:ext>
            </a:extLst>
          </p:cNvPr>
          <p:cNvSpPr/>
          <p:nvPr/>
        </p:nvSpPr>
        <p:spPr>
          <a:xfrm>
            <a:off x="6853864" y="5763501"/>
            <a:ext cx="612942" cy="1611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34E7B246-22A0-8643-899C-417C369A9E0F}"/>
              </a:ext>
            </a:extLst>
          </p:cNvPr>
          <p:cNvSpPr/>
          <p:nvPr/>
        </p:nvSpPr>
        <p:spPr>
          <a:xfrm>
            <a:off x="6853864" y="5286115"/>
            <a:ext cx="612942" cy="1611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4" name="Rectangle: Rounded Corners 6">
            <a:extLst>
              <a:ext uri="{FF2B5EF4-FFF2-40B4-BE49-F238E27FC236}">
                <a16:creationId xmlns:a16="http://schemas.microsoft.com/office/drawing/2014/main" id="{4D722614-25C5-6C42-B662-DCC251DC9234}"/>
              </a:ext>
            </a:extLst>
          </p:cNvPr>
          <p:cNvSpPr/>
          <p:nvPr/>
        </p:nvSpPr>
        <p:spPr>
          <a:xfrm>
            <a:off x="6853864" y="3167816"/>
            <a:ext cx="2447153" cy="16049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82E2D613-F1B4-514D-B1CA-F8D4089FD619}"/>
              </a:ext>
            </a:extLst>
          </p:cNvPr>
          <p:cNvSpPr/>
          <p:nvPr/>
        </p:nvSpPr>
        <p:spPr>
          <a:xfrm>
            <a:off x="6853864" y="2298929"/>
            <a:ext cx="2897061" cy="1744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6" name="Rectangle: Rounded Corners 6">
            <a:extLst>
              <a:ext uri="{FF2B5EF4-FFF2-40B4-BE49-F238E27FC236}">
                <a16:creationId xmlns:a16="http://schemas.microsoft.com/office/drawing/2014/main" id="{C73D9E97-C089-2D4D-A82A-BC5B2299FFD3}"/>
              </a:ext>
            </a:extLst>
          </p:cNvPr>
          <p:cNvSpPr/>
          <p:nvPr/>
        </p:nvSpPr>
        <p:spPr>
          <a:xfrm>
            <a:off x="6853864" y="2750427"/>
            <a:ext cx="2724067" cy="1744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700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8" name="Rectangle: Rounded Corners 7">
            <a:extLst>
              <a:ext uri="{FF2B5EF4-FFF2-40B4-BE49-F238E27FC236}">
                <a16:creationId xmlns:a16="http://schemas.microsoft.com/office/drawing/2014/main" id="{E02FD6F3-3C82-E247-9088-6C876659EDF3}"/>
              </a:ext>
            </a:extLst>
          </p:cNvPr>
          <p:cNvSpPr/>
          <p:nvPr/>
        </p:nvSpPr>
        <p:spPr>
          <a:xfrm>
            <a:off x="6853864" y="4417648"/>
            <a:ext cx="612942" cy="16111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6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4492C2-ADAB-044A-A112-C32066F29C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0364" y="2227179"/>
            <a:ext cx="946159" cy="311006"/>
          </a:xfrm>
          <a:prstGeom prst="rect">
            <a:avLst/>
          </a:prstGeom>
        </p:spPr>
      </p:pic>
      <p:pic>
        <p:nvPicPr>
          <p:cNvPr id="35" name="Picture 2">
            <a:extLst>
              <a:ext uri="{FF2B5EF4-FFF2-40B4-BE49-F238E27FC236}">
                <a16:creationId xmlns:a16="http://schemas.microsoft.com/office/drawing/2014/main" id="{CC085E3F-D961-DB40-876E-4555A783D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364" y="4389177"/>
            <a:ext cx="946159" cy="21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4A77E4-A859-0640-B6A9-6F0C2AAE78AA}"/>
              </a:ext>
            </a:extLst>
          </p:cNvPr>
          <p:cNvSpPr/>
          <p:nvPr/>
        </p:nvSpPr>
        <p:spPr>
          <a:xfrm>
            <a:off x="721488" y="1360650"/>
            <a:ext cx="11105033" cy="3334918"/>
          </a:xfrm>
          <a:prstGeom prst="rect">
            <a:avLst/>
          </a:prstGeom>
          <a:solidFill>
            <a:schemeClr val="accent1"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1990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DBBF882-9796-B244-958C-80897D239D88}"/>
              </a:ext>
            </a:extLst>
          </p:cNvPr>
          <p:cNvCxnSpPr/>
          <p:nvPr/>
        </p:nvCxnSpPr>
        <p:spPr>
          <a:xfrm flipV="1">
            <a:off x="8042030" y="1929384"/>
            <a:ext cx="0" cy="15087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56C7B1F-9C1F-6740-8CA4-CF11D8243B1B}"/>
              </a:ext>
            </a:extLst>
          </p:cNvPr>
          <p:cNvCxnSpPr>
            <a:cxnSpLocks/>
            <a:stCxn id="117" idx="7"/>
            <a:endCxn id="120" idx="4"/>
          </p:cNvCxnSpPr>
          <p:nvPr/>
        </p:nvCxnSpPr>
        <p:spPr>
          <a:xfrm flipH="1" flipV="1">
            <a:off x="1979189" y="2165007"/>
            <a:ext cx="5024" cy="2249278"/>
          </a:xfrm>
          <a:prstGeom prst="line">
            <a:avLst/>
          </a:prstGeom>
          <a:ln w="9525">
            <a:solidFill>
              <a:schemeClr val="accent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45301CBC-9718-B84E-B128-64BFADB77B6F}"/>
              </a:ext>
            </a:extLst>
          </p:cNvPr>
          <p:cNvCxnSpPr>
            <a:cxnSpLocks/>
            <a:stCxn id="107" idx="7"/>
            <a:endCxn id="111" idx="4"/>
          </p:cNvCxnSpPr>
          <p:nvPr/>
        </p:nvCxnSpPr>
        <p:spPr>
          <a:xfrm flipV="1">
            <a:off x="10079403" y="2165197"/>
            <a:ext cx="4144" cy="2234736"/>
          </a:xfrm>
          <a:prstGeom prst="line">
            <a:avLst/>
          </a:prstGeom>
          <a:ln w="9525">
            <a:solidFill>
              <a:schemeClr val="accent5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B5FBCE5-25E5-5F42-BA67-FBCCEF0522DF}"/>
              </a:ext>
            </a:extLst>
          </p:cNvPr>
          <p:cNvCxnSpPr>
            <a:cxnSpLocks/>
          </p:cNvCxnSpPr>
          <p:nvPr/>
        </p:nvCxnSpPr>
        <p:spPr>
          <a:xfrm flipV="1">
            <a:off x="7348932" y="1657089"/>
            <a:ext cx="2801" cy="418536"/>
          </a:xfrm>
          <a:prstGeom prst="line">
            <a:avLst/>
          </a:prstGeom>
          <a:ln w="9525">
            <a:solidFill>
              <a:schemeClr val="accent1">
                <a:alpha val="2517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64647-407E-BB4D-A7DE-1121A86E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5C83-1B2E-7749-97C2-65FB3B47FF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9277D33-74FE-E34C-9925-8FE41901C12B}" type="datetime1">
              <a:rPr lang="en-US" smtClean="0"/>
              <a:t>1/11/22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2E66CC-3CCD-6742-B701-BAAF92E0F5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Corporate Milestones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09EB9AA-6F51-1A45-8D41-32B611DC9244}"/>
              </a:ext>
            </a:extLst>
          </p:cNvPr>
          <p:cNvCxnSpPr>
            <a:cxnSpLocks/>
          </p:cNvCxnSpPr>
          <p:nvPr/>
        </p:nvCxnSpPr>
        <p:spPr>
          <a:xfrm>
            <a:off x="0" y="2075183"/>
            <a:ext cx="1218705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triped Right Arrow 9">
            <a:extLst>
              <a:ext uri="{FF2B5EF4-FFF2-40B4-BE49-F238E27FC236}">
                <a16:creationId xmlns:a16="http://schemas.microsoft.com/office/drawing/2014/main" id="{4555DDD5-7AC5-964D-85FA-6B514FEB70DD}"/>
              </a:ext>
            </a:extLst>
          </p:cNvPr>
          <p:cNvSpPr/>
          <p:nvPr/>
        </p:nvSpPr>
        <p:spPr>
          <a:xfrm>
            <a:off x="0" y="2268324"/>
            <a:ext cx="8042031" cy="319772"/>
          </a:xfrm>
          <a:prstGeom prst="stripedRightArrow">
            <a:avLst>
              <a:gd name="adj1" fmla="val 68839"/>
              <a:gd name="adj2" fmla="val 69658"/>
            </a:avLst>
          </a:prstGeom>
          <a:solidFill>
            <a:schemeClr val="accent2">
              <a:alpha val="10000"/>
            </a:schemeClr>
          </a:solidFill>
          <a:ln>
            <a:solidFill>
              <a:schemeClr val="accent2">
                <a:shade val="50000"/>
                <a:alpha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</a:rPr>
              <a:t>CT-0508: Phase I – Safety and Feasibility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C72388B-2BF1-2844-A37C-4FFE0E16380A}"/>
              </a:ext>
            </a:extLst>
          </p:cNvPr>
          <p:cNvCxnSpPr>
            <a:cxnSpLocks/>
          </p:cNvCxnSpPr>
          <p:nvPr/>
        </p:nvCxnSpPr>
        <p:spPr>
          <a:xfrm flipV="1">
            <a:off x="4068418" y="1302625"/>
            <a:ext cx="0" cy="772558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2AD0D1B-BCC7-3C49-AB7E-D2E145C00D42}"/>
              </a:ext>
            </a:extLst>
          </p:cNvPr>
          <p:cNvCxnSpPr/>
          <p:nvPr/>
        </p:nvCxnSpPr>
        <p:spPr>
          <a:xfrm flipV="1">
            <a:off x="6049618" y="1930935"/>
            <a:ext cx="0" cy="15087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BEE1F9B-4DD2-4F4C-8684-39449BFDE61B}"/>
              </a:ext>
            </a:extLst>
          </p:cNvPr>
          <p:cNvCxnSpPr/>
          <p:nvPr/>
        </p:nvCxnSpPr>
        <p:spPr>
          <a:xfrm flipV="1">
            <a:off x="1984213" y="1930935"/>
            <a:ext cx="0" cy="15087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5F717169-3AF8-A840-ACE6-FA76EFEE65FB}"/>
              </a:ext>
            </a:extLst>
          </p:cNvPr>
          <p:cNvSpPr txBox="1"/>
          <p:nvPr/>
        </p:nvSpPr>
        <p:spPr>
          <a:xfrm>
            <a:off x="1652264" y="130262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CC64754-C6E8-9B4F-ABCB-A4062806BE22}"/>
              </a:ext>
            </a:extLst>
          </p:cNvPr>
          <p:cNvSpPr txBox="1"/>
          <p:nvPr/>
        </p:nvSpPr>
        <p:spPr>
          <a:xfrm>
            <a:off x="7704237" y="1302625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2022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9196A7-A505-6442-9A8B-41315B8FBB17}"/>
              </a:ext>
            </a:extLst>
          </p:cNvPr>
          <p:cNvSpPr txBox="1"/>
          <p:nvPr/>
        </p:nvSpPr>
        <p:spPr>
          <a:xfrm>
            <a:off x="8910547" y="168624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ADA20FC-D28F-7048-A609-0793D3C990E9}"/>
              </a:ext>
            </a:extLst>
          </p:cNvPr>
          <p:cNvSpPr txBox="1"/>
          <p:nvPr/>
        </p:nvSpPr>
        <p:spPr>
          <a:xfrm>
            <a:off x="10986699" y="1686593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F2BD27B-CFB6-3D41-8CCF-B1334E035136}"/>
              </a:ext>
            </a:extLst>
          </p:cNvPr>
          <p:cNvSpPr txBox="1"/>
          <p:nvPr/>
        </p:nvSpPr>
        <p:spPr>
          <a:xfrm>
            <a:off x="2838156" y="168589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Q4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D8F5F09-B234-5144-AAB9-05DD8BDD2BB9}"/>
              </a:ext>
            </a:extLst>
          </p:cNvPr>
          <p:cNvSpPr txBox="1"/>
          <p:nvPr/>
        </p:nvSpPr>
        <p:spPr>
          <a:xfrm>
            <a:off x="4846838" y="168589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4368684-90DE-C44B-A58F-3E97766FDF13}"/>
              </a:ext>
            </a:extLst>
          </p:cNvPr>
          <p:cNvSpPr txBox="1"/>
          <p:nvPr/>
        </p:nvSpPr>
        <p:spPr>
          <a:xfrm>
            <a:off x="6937735" y="168673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3CC7009-57CF-F042-AD7D-3B6B0E11E1EF}"/>
              </a:ext>
            </a:extLst>
          </p:cNvPr>
          <p:cNvSpPr txBox="1"/>
          <p:nvPr/>
        </p:nvSpPr>
        <p:spPr>
          <a:xfrm>
            <a:off x="845743" y="1684589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/>
              <a:t>Q3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8E20A6-8116-384C-AC08-0376FE6856DF}"/>
              </a:ext>
            </a:extLst>
          </p:cNvPr>
          <p:cNvCxnSpPr/>
          <p:nvPr/>
        </p:nvCxnSpPr>
        <p:spPr>
          <a:xfrm flipV="1">
            <a:off x="10084906" y="1915213"/>
            <a:ext cx="0" cy="150876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Striped Right Arrow 70">
            <a:extLst>
              <a:ext uri="{FF2B5EF4-FFF2-40B4-BE49-F238E27FC236}">
                <a16:creationId xmlns:a16="http://schemas.microsoft.com/office/drawing/2014/main" id="{2CF6B9C7-AF36-744B-90C7-81BDC60F5EB6}"/>
              </a:ext>
            </a:extLst>
          </p:cNvPr>
          <p:cNvSpPr/>
          <p:nvPr/>
        </p:nvSpPr>
        <p:spPr>
          <a:xfrm>
            <a:off x="4660824" y="5588269"/>
            <a:ext cx="7520726" cy="319772"/>
          </a:xfrm>
          <a:prstGeom prst="stripedRightArrow">
            <a:avLst>
              <a:gd name="adj1" fmla="val 68839"/>
              <a:gd name="adj2" fmla="val 69658"/>
            </a:avLst>
          </a:prstGeom>
          <a:solidFill>
            <a:schemeClr val="dk1">
              <a:alpha val="10328"/>
            </a:schemeClr>
          </a:solidFill>
          <a:ln>
            <a:solidFill>
              <a:schemeClr val="dk1">
                <a:shade val="50000"/>
                <a:alpha val="9988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accent3"/>
                </a:solidFill>
                <a:latin typeface="Arial" panose="020B0604020202020204" pitchFamily="34" charset="0"/>
              </a:rPr>
              <a:t>In vivo CAR-M platform and pipeline</a:t>
            </a:r>
          </a:p>
        </p:txBody>
      </p:sp>
      <p:sp>
        <p:nvSpPr>
          <p:cNvPr id="72" name="Striped Right Arrow 71">
            <a:extLst>
              <a:ext uri="{FF2B5EF4-FFF2-40B4-BE49-F238E27FC236}">
                <a16:creationId xmlns:a16="http://schemas.microsoft.com/office/drawing/2014/main" id="{D64F21ED-A61C-CC4A-B0F2-9ACBE08B9392}"/>
              </a:ext>
            </a:extLst>
          </p:cNvPr>
          <p:cNvSpPr/>
          <p:nvPr/>
        </p:nvSpPr>
        <p:spPr>
          <a:xfrm>
            <a:off x="8028119" y="3322189"/>
            <a:ext cx="4153433" cy="319772"/>
          </a:xfrm>
          <a:prstGeom prst="stripedRightArrow">
            <a:avLst>
              <a:gd name="adj1" fmla="val 68839"/>
              <a:gd name="adj2" fmla="val 69658"/>
            </a:avLst>
          </a:prstGeom>
          <a:solidFill>
            <a:schemeClr val="accent2">
              <a:alpha val="10000"/>
            </a:schemeClr>
          </a:solidFill>
          <a:ln>
            <a:solidFill>
              <a:schemeClr val="accent2">
                <a:shade val="50000"/>
                <a:alpha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</a:rPr>
              <a:t>CT-0508: Phase I/II – Anti-PD-1 Combo</a:t>
            </a:r>
          </a:p>
        </p:txBody>
      </p:sp>
      <p:sp>
        <p:nvSpPr>
          <p:cNvPr id="73" name="Striped Right Arrow 72">
            <a:extLst>
              <a:ext uri="{FF2B5EF4-FFF2-40B4-BE49-F238E27FC236}">
                <a16:creationId xmlns:a16="http://schemas.microsoft.com/office/drawing/2014/main" id="{9B45521A-82A1-6B46-B76F-DBECDE84D571}"/>
              </a:ext>
            </a:extLst>
          </p:cNvPr>
          <p:cNvSpPr/>
          <p:nvPr/>
        </p:nvSpPr>
        <p:spPr>
          <a:xfrm>
            <a:off x="10079401" y="3844093"/>
            <a:ext cx="2102149" cy="319772"/>
          </a:xfrm>
          <a:prstGeom prst="stripedRightArrow">
            <a:avLst>
              <a:gd name="adj1" fmla="val 68839"/>
              <a:gd name="adj2" fmla="val 69658"/>
            </a:avLst>
          </a:prstGeom>
          <a:solidFill>
            <a:schemeClr val="accent2">
              <a:alpha val="10000"/>
            </a:schemeClr>
          </a:solidFill>
          <a:ln>
            <a:solidFill>
              <a:schemeClr val="accent2">
                <a:shade val="50000"/>
                <a:alpha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</a:rPr>
              <a:t>CAR-Mono: Phase I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86704A74-2E5D-AA47-BB4B-F48EC7088087}"/>
              </a:ext>
            </a:extLst>
          </p:cNvPr>
          <p:cNvCxnSpPr>
            <a:cxnSpLocks/>
            <a:endCxn id="76" idx="4"/>
          </p:cNvCxnSpPr>
          <p:nvPr/>
        </p:nvCxnSpPr>
        <p:spPr>
          <a:xfrm flipV="1">
            <a:off x="4919170" y="2165007"/>
            <a:ext cx="0" cy="375719"/>
          </a:xfrm>
          <a:prstGeom prst="line">
            <a:avLst/>
          </a:prstGeom>
          <a:ln w="9525">
            <a:solidFill>
              <a:schemeClr val="accent2">
                <a:alpha val="2517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8CE15FDD-BCE9-E441-9E2F-EF0E27195049}"/>
              </a:ext>
            </a:extLst>
          </p:cNvPr>
          <p:cNvSpPr/>
          <p:nvPr/>
        </p:nvSpPr>
        <p:spPr>
          <a:xfrm>
            <a:off x="4827730" y="1982127"/>
            <a:ext cx="182880" cy="1828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B28DB1E-35C0-B142-AA9B-5FC1C948A4CB}"/>
              </a:ext>
            </a:extLst>
          </p:cNvPr>
          <p:cNvCxnSpPr>
            <a:cxnSpLocks/>
            <a:endCxn id="83" idx="7"/>
          </p:cNvCxnSpPr>
          <p:nvPr/>
        </p:nvCxnSpPr>
        <p:spPr>
          <a:xfrm flipV="1">
            <a:off x="2894256" y="1647554"/>
            <a:ext cx="2801" cy="418536"/>
          </a:xfrm>
          <a:prstGeom prst="line">
            <a:avLst/>
          </a:prstGeom>
          <a:ln w="9525">
            <a:solidFill>
              <a:schemeClr val="accent1">
                <a:alpha val="2517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ardrop 82">
            <a:extLst>
              <a:ext uri="{FF2B5EF4-FFF2-40B4-BE49-F238E27FC236}">
                <a16:creationId xmlns:a16="http://schemas.microsoft.com/office/drawing/2014/main" id="{4A2EC3B7-2634-EA44-95C9-797D4F32E0BA}"/>
              </a:ext>
            </a:extLst>
          </p:cNvPr>
          <p:cNvSpPr/>
          <p:nvPr/>
        </p:nvSpPr>
        <p:spPr>
          <a:xfrm rot="8075183">
            <a:off x="2812726" y="1397989"/>
            <a:ext cx="165375" cy="166256"/>
          </a:xfrm>
          <a:prstGeom prst="teardrop">
            <a:avLst>
              <a:gd name="adj" fmla="val 14195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33B08CE4-7F77-1D40-9E29-BBA044211923}"/>
              </a:ext>
            </a:extLst>
          </p:cNvPr>
          <p:cNvSpPr txBox="1"/>
          <p:nvPr/>
        </p:nvSpPr>
        <p:spPr>
          <a:xfrm>
            <a:off x="2973476" y="1307009"/>
            <a:ext cx="7825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SITC ‘21</a:t>
            </a:r>
          </a:p>
          <a:p>
            <a:pPr algn="ctr"/>
            <a:r>
              <a:rPr lang="en-US" sz="700" i="1">
                <a:solidFill>
                  <a:schemeClr val="accent3"/>
                </a:solidFill>
              </a:rPr>
              <a:t>n=2 Patients</a:t>
            </a:r>
          </a:p>
        </p:txBody>
      </p:sp>
      <p:sp>
        <p:nvSpPr>
          <p:cNvPr id="88" name="Teardrop 87">
            <a:extLst>
              <a:ext uri="{FF2B5EF4-FFF2-40B4-BE49-F238E27FC236}">
                <a16:creationId xmlns:a16="http://schemas.microsoft.com/office/drawing/2014/main" id="{9DE4BC0B-9732-7A49-B1B1-61A5201D0E54}"/>
              </a:ext>
            </a:extLst>
          </p:cNvPr>
          <p:cNvSpPr/>
          <p:nvPr/>
        </p:nvSpPr>
        <p:spPr>
          <a:xfrm rot="8075183">
            <a:off x="7267402" y="1404462"/>
            <a:ext cx="165375" cy="166256"/>
          </a:xfrm>
          <a:prstGeom prst="teardrop">
            <a:avLst>
              <a:gd name="adj" fmla="val 14195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8F3E809E-8F0C-BF4B-8E19-BD4D24CD7B27}"/>
              </a:ext>
            </a:extLst>
          </p:cNvPr>
          <p:cNvSpPr/>
          <p:nvPr/>
        </p:nvSpPr>
        <p:spPr>
          <a:xfrm>
            <a:off x="7950591" y="1984126"/>
            <a:ext cx="182880" cy="182880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9BD46D9-1A00-3543-B25B-A8D161D0FE36}"/>
              </a:ext>
            </a:extLst>
          </p:cNvPr>
          <p:cNvCxnSpPr>
            <a:cxnSpLocks/>
            <a:endCxn id="101" idx="7"/>
          </p:cNvCxnSpPr>
          <p:nvPr/>
        </p:nvCxnSpPr>
        <p:spPr>
          <a:xfrm flipV="1">
            <a:off x="11042449" y="1648810"/>
            <a:ext cx="2801" cy="418536"/>
          </a:xfrm>
          <a:prstGeom prst="line">
            <a:avLst/>
          </a:prstGeom>
          <a:ln w="9525">
            <a:solidFill>
              <a:schemeClr val="accent1">
                <a:alpha val="2517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ardrop 100">
            <a:extLst>
              <a:ext uri="{FF2B5EF4-FFF2-40B4-BE49-F238E27FC236}">
                <a16:creationId xmlns:a16="http://schemas.microsoft.com/office/drawing/2014/main" id="{ED48CDF6-B9FB-3643-8FE1-D4201FD2A83C}"/>
              </a:ext>
            </a:extLst>
          </p:cNvPr>
          <p:cNvSpPr/>
          <p:nvPr/>
        </p:nvSpPr>
        <p:spPr>
          <a:xfrm rot="8075183">
            <a:off x="10960919" y="1399245"/>
            <a:ext cx="165375" cy="166256"/>
          </a:xfrm>
          <a:prstGeom prst="teardrop">
            <a:avLst>
              <a:gd name="adj" fmla="val 141958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2A52283-643B-9444-8E08-D3189304C1AC}"/>
              </a:ext>
            </a:extLst>
          </p:cNvPr>
          <p:cNvSpPr txBox="1"/>
          <p:nvPr/>
        </p:nvSpPr>
        <p:spPr>
          <a:xfrm>
            <a:off x="10137630" y="1308808"/>
            <a:ext cx="78258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SITC ‘22</a:t>
            </a:r>
          </a:p>
          <a:p>
            <a:pPr algn="ctr"/>
            <a:r>
              <a:rPr lang="en-US" sz="700" i="1">
                <a:solidFill>
                  <a:schemeClr val="accent3"/>
                </a:solidFill>
              </a:rPr>
              <a:t>n=18 Patients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D362C0F-8771-FD48-9C04-B8E753B3E35A}"/>
              </a:ext>
            </a:extLst>
          </p:cNvPr>
          <p:cNvSpPr txBox="1"/>
          <p:nvPr/>
        </p:nvSpPr>
        <p:spPr>
          <a:xfrm>
            <a:off x="6451282" y="1304614"/>
            <a:ext cx="86754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chemeClr val="accent1"/>
                </a:solidFill>
              </a:rPr>
              <a:t>ASCO ‘22</a:t>
            </a:r>
          </a:p>
          <a:p>
            <a:pPr algn="ctr"/>
            <a:r>
              <a:rPr lang="en-US" sz="700" i="1">
                <a:solidFill>
                  <a:schemeClr val="accent3"/>
                </a:solidFill>
              </a:rPr>
              <a:t>n=9 Patients</a:t>
            </a:r>
          </a:p>
        </p:txBody>
      </p:sp>
      <p:sp>
        <p:nvSpPr>
          <p:cNvPr id="107" name="Teardrop 106">
            <a:extLst>
              <a:ext uri="{FF2B5EF4-FFF2-40B4-BE49-F238E27FC236}">
                <a16:creationId xmlns:a16="http://schemas.microsoft.com/office/drawing/2014/main" id="{3D00A55A-B96D-6148-9F93-35503777F25A}"/>
              </a:ext>
            </a:extLst>
          </p:cNvPr>
          <p:cNvSpPr/>
          <p:nvPr/>
        </p:nvSpPr>
        <p:spPr>
          <a:xfrm rot="18900000">
            <a:off x="9852390" y="4628668"/>
            <a:ext cx="454025" cy="454025"/>
          </a:xfrm>
          <a:prstGeom prst="teardrop">
            <a:avLst>
              <a:gd name="adj" fmla="val 141958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09" name="Graphic 108">
            <a:extLst>
              <a:ext uri="{FF2B5EF4-FFF2-40B4-BE49-F238E27FC236}">
                <a16:creationId xmlns:a16="http://schemas.microsoft.com/office/drawing/2014/main" id="{B267A1DA-97E6-F042-9F7B-A1FBDB21BB5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9902212" y="4656729"/>
            <a:ext cx="354379" cy="354379"/>
          </a:xfrm>
          <a:prstGeom prst="rect">
            <a:avLst/>
          </a:prstGeom>
        </p:spPr>
      </p:pic>
      <p:graphicFrame>
        <p:nvGraphicFramePr>
          <p:cNvPr id="110" name="Table 109">
            <a:extLst>
              <a:ext uri="{FF2B5EF4-FFF2-40B4-BE49-F238E27FC236}">
                <a16:creationId xmlns:a16="http://schemas.microsoft.com/office/drawing/2014/main" id="{2C0FC560-190C-CF4E-8C83-C01FFE34BF67}"/>
              </a:ext>
            </a:extLst>
          </p:cNvPr>
          <p:cNvGraphicFramePr>
            <a:graphicFrameLocks noGrp="1"/>
          </p:cNvGraphicFramePr>
          <p:nvPr/>
        </p:nvGraphicFramePr>
        <p:xfrm>
          <a:off x="10273597" y="4552566"/>
          <a:ext cx="1283995" cy="70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995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708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Mesothelin IND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Target Filing with FDA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sp>
        <p:nvSpPr>
          <p:cNvPr id="111" name="Oval 110">
            <a:extLst>
              <a:ext uri="{FF2B5EF4-FFF2-40B4-BE49-F238E27FC236}">
                <a16:creationId xmlns:a16="http://schemas.microsoft.com/office/drawing/2014/main" id="{7BE4BE06-B5E8-B24B-BC1C-BE48DE77DCC9}"/>
              </a:ext>
            </a:extLst>
          </p:cNvPr>
          <p:cNvSpPr/>
          <p:nvPr/>
        </p:nvSpPr>
        <p:spPr>
          <a:xfrm>
            <a:off x="9992107" y="1982317"/>
            <a:ext cx="182880" cy="18288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graphicFrame>
        <p:nvGraphicFramePr>
          <p:cNvPr id="112" name="Table 111">
            <a:extLst>
              <a:ext uri="{FF2B5EF4-FFF2-40B4-BE49-F238E27FC236}">
                <a16:creationId xmlns:a16="http://schemas.microsoft.com/office/drawing/2014/main" id="{DB5961B4-F7B5-9B47-9AB6-831DCD76668D}"/>
              </a:ext>
            </a:extLst>
          </p:cNvPr>
          <p:cNvGraphicFramePr>
            <a:graphicFrameLocks noGrp="1"/>
          </p:cNvGraphicFramePr>
          <p:nvPr/>
        </p:nvGraphicFramePr>
        <p:xfrm>
          <a:off x="3859282" y="2220146"/>
          <a:ext cx="1101982" cy="381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1982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36E2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Cohort 1 Enrollment </a:t>
                      </a:r>
                      <a:r>
                        <a:rPr kumimoji="0" lang="en-US" sz="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n=9 Patients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graphicFrame>
        <p:nvGraphicFramePr>
          <p:cNvPr id="115" name="Table 114">
            <a:extLst>
              <a:ext uri="{FF2B5EF4-FFF2-40B4-BE49-F238E27FC236}">
                <a16:creationId xmlns:a16="http://schemas.microsoft.com/office/drawing/2014/main" id="{CB10F640-0CA3-704B-A061-0A01F4451609}"/>
              </a:ext>
            </a:extLst>
          </p:cNvPr>
          <p:cNvGraphicFramePr>
            <a:graphicFrameLocks noGrp="1"/>
          </p:cNvGraphicFramePr>
          <p:nvPr/>
        </p:nvGraphicFramePr>
        <p:xfrm>
          <a:off x="6693580" y="2225756"/>
          <a:ext cx="1299653" cy="3816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9653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381654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36E2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Full Study Enrollment </a:t>
                      </a:r>
                      <a:r>
                        <a:rPr kumimoji="0" lang="en-US" sz="7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n=18 Patients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F022CCAC-2F71-8049-A700-8BC02E9F6377}"/>
              </a:ext>
            </a:extLst>
          </p:cNvPr>
          <p:cNvCxnSpPr>
            <a:cxnSpLocks/>
            <a:endCxn id="90" idx="4"/>
          </p:cNvCxnSpPr>
          <p:nvPr/>
        </p:nvCxnSpPr>
        <p:spPr>
          <a:xfrm flipV="1">
            <a:off x="8042030" y="2167006"/>
            <a:ext cx="1" cy="373720"/>
          </a:xfrm>
          <a:prstGeom prst="line">
            <a:avLst/>
          </a:prstGeom>
          <a:ln w="9525">
            <a:solidFill>
              <a:schemeClr val="accent2">
                <a:alpha val="25174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ardrop 116">
            <a:extLst>
              <a:ext uri="{FF2B5EF4-FFF2-40B4-BE49-F238E27FC236}">
                <a16:creationId xmlns:a16="http://schemas.microsoft.com/office/drawing/2014/main" id="{468C6859-BDA5-B544-B8CF-4C7377B78D86}"/>
              </a:ext>
            </a:extLst>
          </p:cNvPr>
          <p:cNvSpPr/>
          <p:nvPr/>
        </p:nvSpPr>
        <p:spPr>
          <a:xfrm rot="18900000">
            <a:off x="1757200" y="4643020"/>
            <a:ext cx="454025" cy="454025"/>
          </a:xfrm>
          <a:prstGeom prst="teardrop">
            <a:avLst>
              <a:gd name="adj" fmla="val 141958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18" name="Graphic 117">
            <a:extLst>
              <a:ext uri="{FF2B5EF4-FFF2-40B4-BE49-F238E27FC236}">
                <a16:creationId xmlns:a16="http://schemas.microsoft.com/office/drawing/2014/main" id="{60DB0CDA-3124-134A-B2E1-0E85E06A58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0733" y="4707050"/>
            <a:ext cx="306956" cy="306954"/>
          </a:xfrm>
          <a:prstGeom prst="rect">
            <a:avLst/>
          </a:prstGeom>
        </p:spPr>
      </p:pic>
      <p:graphicFrame>
        <p:nvGraphicFramePr>
          <p:cNvPr id="119" name="Table 118">
            <a:extLst>
              <a:ext uri="{FF2B5EF4-FFF2-40B4-BE49-F238E27FC236}">
                <a16:creationId xmlns:a16="http://schemas.microsoft.com/office/drawing/2014/main" id="{03B63EDA-A0A4-2046-A303-BE72758F8C5B}"/>
              </a:ext>
            </a:extLst>
          </p:cNvPr>
          <p:cNvGraphicFramePr>
            <a:graphicFrameLocks noGrp="1"/>
          </p:cNvGraphicFramePr>
          <p:nvPr/>
        </p:nvGraphicFramePr>
        <p:xfrm>
          <a:off x="2187222" y="4553006"/>
          <a:ext cx="1324094" cy="70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094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708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Mesothelin Lead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Nominated for IND enabling Development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sp>
        <p:nvSpPr>
          <p:cNvPr id="120" name="Oval 119">
            <a:extLst>
              <a:ext uri="{FF2B5EF4-FFF2-40B4-BE49-F238E27FC236}">
                <a16:creationId xmlns:a16="http://schemas.microsoft.com/office/drawing/2014/main" id="{E3C470B0-6B49-DB4F-BB9B-3CC93BBDE4D1}"/>
              </a:ext>
            </a:extLst>
          </p:cNvPr>
          <p:cNvSpPr/>
          <p:nvPr/>
        </p:nvSpPr>
        <p:spPr>
          <a:xfrm>
            <a:off x="1887749" y="1982127"/>
            <a:ext cx="182880" cy="18288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032FF6D-E8AB-F54B-B9AE-16E035B4BDC4}"/>
              </a:ext>
            </a:extLst>
          </p:cNvPr>
          <p:cNvCxnSpPr>
            <a:cxnSpLocks/>
          </p:cNvCxnSpPr>
          <p:nvPr/>
        </p:nvCxnSpPr>
        <p:spPr>
          <a:xfrm>
            <a:off x="-597" y="4323931"/>
            <a:ext cx="12187055" cy="0"/>
          </a:xfrm>
          <a:prstGeom prst="straightConnector1">
            <a:avLst/>
          </a:prstGeom>
          <a:ln w="95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08DE1CB9-0A54-E64B-A41F-ED786F70D0E4}"/>
              </a:ext>
            </a:extLst>
          </p:cNvPr>
          <p:cNvCxnSpPr>
            <a:cxnSpLocks/>
          </p:cNvCxnSpPr>
          <p:nvPr/>
        </p:nvCxnSpPr>
        <p:spPr>
          <a:xfrm>
            <a:off x="-597" y="5168013"/>
            <a:ext cx="12187055" cy="0"/>
          </a:xfrm>
          <a:prstGeom prst="straightConnector1">
            <a:avLst/>
          </a:prstGeom>
          <a:ln w="9525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99CF5D87-F3A7-264E-A05D-2754580AC437}"/>
              </a:ext>
            </a:extLst>
          </p:cNvPr>
          <p:cNvCxnSpPr>
            <a:cxnSpLocks/>
            <a:stCxn id="126" idx="7"/>
            <a:endCxn id="129" idx="4"/>
          </p:cNvCxnSpPr>
          <p:nvPr/>
        </p:nvCxnSpPr>
        <p:spPr>
          <a:xfrm flipH="1" flipV="1">
            <a:off x="6648502" y="2170551"/>
            <a:ext cx="5024" cy="2231348"/>
          </a:xfrm>
          <a:prstGeom prst="line">
            <a:avLst/>
          </a:prstGeom>
          <a:ln w="9525">
            <a:solidFill>
              <a:schemeClr val="accent5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ardrop 125">
            <a:extLst>
              <a:ext uri="{FF2B5EF4-FFF2-40B4-BE49-F238E27FC236}">
                <a16:creationId xmlns:a16="http://schemas.microsoft.com/office/drawing/2014/main" id="{91E382EE-4E0A-2E48-A44B-FC28D5472046}"/>
              </a:ext>
            </a:extLst>
          </p:cNvPr>
          <p:cNvSpPr/>
          <p:nvPr/>
        </p:nvSpPr>
        <p:spPr>
          <a:xfrm rot="18900000">
            <a:off x="6426513" y="4630634"/>
            <a:ext cx="454025" cy="454025"/>
          </a:xfrm>
          <a:prstGeom prst="teardrop">
            <a:avLst>
              <a:gd name="adj" fmla="val 141958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27" name="Graphic 126">
            <a:extLst>
              <a:ext uri="{FF2B5EF4-FFF2-40B4-BE49-F238E27FC236}">
                <a16:creationId xmlns:a16="http://schemas.microsoft.com/office/drawing/2014/main" id="{80BCAE36-CC8F-5747-8C30-2372C8D3E7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0046" y="4694664"/>
            <a:ext cx="306956" cy="306954"/>
          </a:xfrm>
          <a:prstGeom prst="rect">
            <a:avLst/>
          </a:prstGeom>
        </p:spPr>
      </p:pic>
      <p:graphicFrame>
        <p:nvGraphicFramePr>
          <p:cNvPr id="128" name="Table 127">
            <a:extLst>
              <a:ext uri="{FF2B5EF4-FFF2-40B4-BE49-F238E27FC236}">
                <a16:creationId xmlns:a16="http://schemas.microsoft.com/office/drawing/2014/main" id="{474C28E6-8B8B-8848-AD40-FB173DB661A7}"/>
              </a:ext>
            </a:extLst>
          </p:cNvPr>
          <p:cNvGraphicFramePr>
            <a:graphicFrameLocks noGrp="1"/>
          </p:cNvGraphicFramePr>
          <p:nvPr/>
        </p:nvGraphicFramePr>
        <p:xfrm>
          <a:off x="6856535" y="4549585"/>
          <a:ext cx="1324094" cy="70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4094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708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PSMA Lead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Nominated for IND enabling Development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sp>
        <p:nvSpPr>
          <p:cNvPr id="129" name="Oval 128">
            <a:extLst>
              <a:ext uri="{FF2B5EF4-FFF2-40B4-BE49-F238E27FC236}">
                <a16:creationId xmlns:a16="http://schemas.microsoft.com/office/drawing/2014/main" id="{7F3CDCE9-5D8D-9546-90B7-612F8CEDCE4D}"/>
              </a:ext>
            </a:extLst>
          </p:cNvPr>
          <p:cNvSpPr/>
          <p:nvPr/>
        </p:nvSpPr>
        <p:spPr>
          <a:xfrm>
            <a:off x="6557062" y="1987671"/>
            <a:ext cx="182880" cy="182880"/>
          </a:xfrm>
          <a:prstGeom prst="ellipse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3" name="Teardrop 142">
            <a:extLst>
              <a:ext uri="{FF2B5EF4-FFF2-40B4-BE49-F238E27FC236}">
                <a16:creationId xmlns:a16="http://schemas.microsoft.com/office/drawing/2014/main" id="{42940188-FB63-1E4B-B198-4193BA104956}"/>
              </a:ext>
            </a:extLst>
          </p:cNvPr>
          <p:cNvSpPr/>
          <p:nvPr/>
        </p:nvSpPr>
        <p:spPr>
          <a:xfrm rot="18900000">
            <a:off x="4056701" y="5522508"/>
            <a:ext cx="454025" cy="454025"/>
          </a:xfrm>
          <a:prstGeom prst="teardrop">
            <a:avLst>
              <a:gd name="adj" fmla="val 14195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44" name="Gráfico 21" descr="Handshake outline">
            <a:extLst>
              <a:ext uri="{FF2B5EF4-FFF2-40B4-BE49-F238E27FC236}">
                <a16:creationId xmlns:a16="http://schemas.microsoft.com/office/drawing/2014/main" id="{ABF97F26-7639-114A-8417-0F4DE2FC3A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134518" y="5581778"/>
            <a:ext cx="306954" cy="306954"/>
          </a:xfrm>
          <a:prstGeom prst="rect">
            <a:avLst/>
          </a:prstGeom>
        </p:spPr>
      </p:pic>
      <p:graphicFrame>
        <p:nvGraphicFramePr>
          <p:cNvPr id="145" name="Table 144">
            <a:extLst>
              <a:ext uri="{FF2B5EF4-FFF2-40B4-BE49-F238E27FC236}">
                <a16:creationId xmlns:a16="http://schemas.microsoft.com/office/drawing/2014/main" id="{0F11AB15-0761-BD42-88FE-46AE27A07390}"/>
              </a:ext>
            </a:extLst>
          </p:cNvPr>
          <p:cNvGraphicFramePr>
            <a:graphicFrameLocks noGrp="1"/>
          </p:cNvGraphicFramePr>
          <p:nvPr/>
        </p:nvGraphicFramePr>
        <p:xfrm>
          <a:off x="2563087" y="5428029"/>
          <a:ext cx="1515365" cy="708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5365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708328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Moderna</a:t>
                      </a:r>
                      <a:r>
                        <a:rPr kumimoji="0" lang="en-US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 Partnership</a:t>
                      </a: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accent3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Up to 12 Oncology Targets</a:t>
                      </a:r>
                    </a:p>
                  </a:txBody>
                  <a:tcPr marT="9144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sp>
        <p:nvSpPr>
          <p:cNvPr id="148" name="Oval 147">
            <a:extLst>
              <a:ext uri="{FF2B5EF4-FFF2-40B4-BE49-F238E27FC236}">
                <a16:creationId xmlns:a16="http://schemas.microsoft.com/office/drawing/2014/main" id="{C28F27BD-9E7C-024E-B13A-72D177126763}"/>
              </a:ext>
            </a:extLst>
          </p:cNvPr>
          <p:cNvSpPr/>
          <p:nvPr/>
        </p:nvSpPr>
        <p:spPr>
          <a:xfrm>
            <a:off x="4192020" y="1988387"/>
            <a:ext cx="182880" cy="18288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2A58E725-B9D0-3C43-AC46-9EA0234CA7E4}"/>
              </a:ext>
            </a:extLst>
          </p:cNvPr>
          <p:cNvCxnSpPr>
            <a:cxnSpLocks/>
            <a:stCxn id="148" idx="4"/>
            <a:endCxn id="143" idx="7"/>
          </p:cNvCxnSpPr>
          <p:nvPr/>
        </p:nvCxnSpPr>
        <p:spPr>
          <a:xfrm>
            <a:off x="4283460" y="2171267"/>
            <a:ext cx="254" cy="3122506"/>
          </a:xfrm>
          <a:prstGeom prst="line">
            <a:avLst/>
          </a:prstGeom>
          <a:ln>
            <a:solidFill>
              <a:schemeClr val="tx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triped Right Arrow 69">
            <a:extLst>
              <a:ext uri="{FF2B5EF4-FFF2-40B4-BE49-F238E27FC236}">
                <a16:creationId xmlns:a16="http://schemas.microsoft.com/office/drawing/2014/main" id="{16B8C350-3781-6540-A0DF-5A6EDB5A2296}"/>
              </a:ext>
            </a:extLst>
          </p:cNvPr>
          <p:cNvSpPr/>
          <p:nvPr/>
        </p:nvSpPr>
        <p:spPr>
          <a:xfrm>
            <a:off x="6045810" y="2797424"/>
            <a:ext cx="6137436" cy="319772"/>
          </a:xfrm>
          <a:prstGeom prst="stripedRightArrow">
            <a:avLst>
              <a:gd name="adj1" fmla="val 68839"/>
              <a:gd name="adj2" fmla="val 69658"/>
            </a:avLst>
          </a:prstGeom>
          <a:solidFill>
            <a:schemeClr val="accent2">
              <a:alpha val="10000"/>
            </a:schemeClr>
          </a:solidFill>
          <a:ln>
            <a:solidFill>
              <a:schemeClr val="accent2">
                <a:shade val="50000"/>
                <a:alpha val="1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accent3"/>
                </a:solidFill>
                <a:latin typeface="Arial" panose="020B0604020202020204" pitchFamily="34" charset="0"/>
              </a:rPr>
              <a:t>CT-0508: Phase I – Intraperitoneal Administration </a:t>
            </a:r>
          </a:p>
        </p:txBody>
      </p:sp>
    </p:spTree>
    <p:extLst>
      <p:ext uri="{BB962C8B-B14F-4D97-AF65-F5344CB8AC3E}">
        <p14:creationId xmlns:p14="http://schemas.microsoft.com/office/powerpoint/2010/main" val="222289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9BE3C-7C07-1942-AF18-31097A47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9137A-7FBE-3A41-A8C3-C87A73D79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12B16-6E2B-4D49-B558-381CC321090D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D3C4-A1E1-E248-AE29-298986DC5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8025" y="1927400"/>
            <a:ext cx="4459126" cy="2150087"/>
          </a:xfrm>
        </p:spPr>
        <p:txBody>
          <a:bodyPr/>
          <a:lstStyle/>
          <a:p>
            <a:r>
              <a:rPr lang="en-US"/>
              <a:t>CARISMA is </a:t>
            </a:r>
            <a:r>
              <a:rPr lang="en-US" u="sng"/>
              <a:t>The Leader</a:t>
            </a:r>
            <a:r>
              <a:rPr lang="en-US"/>
              <a:t> in Engineered Macrophage Technology with Broad Therapeutic Applications Including the Treatment of Solid Tumors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AED56-968A-5B45-A427-DF485EBE2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Corporate Summary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E36E9D-3D57-0C42-8FF8-94D409210CB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303" y="6487131"/>
            <a:ext cx="1123393" cy="299052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A724B889-BD66-2748-ABF0-5E7D004316E4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817109"/>
          <a:ext cx="5525820" cy="87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820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876609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Proprietary Engineered Macrophage Platform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8F86FC0-AE57-BA44-A38B-0468C16E51E2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1903902"/>
          <a:ext cx="5525820" cy="87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820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876609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Emerging Pipeline of Oncology CAR-Ms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B62D077-1881-A14A-B44A-E6F3BE0FD6F2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2990695"/>
          <a:ext cx="5525820" cy="87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820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876609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Established GMP Vein-to-vein Supply Chain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A1BF2C3-2977-3443-A4A4-A6B3F50AE098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4077488"/>
          <a:ext cx="5525820" cy="87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820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876609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Experienced Leadership Team and Advisors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D2223DC-7EE6-2041-9C38-A537D3B64CB1}"/>
              </a:ext>
            </a:extLst>
          </p:cNvPr>
          <p:cNvGraphicFramePr>
            <a:graphicFrameLocks noGrp="1"/>
          </p:cNvGraphicFramePr>
          <p:nvPr/>
        </p:nvGraphicFramePr>
        <p:xfrm>
          <a:off x="6095999" y="5164282"/>
          <a:ext cx="5525820" cy="876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5820">
                  <a:extLst>
                    <a:ext uri="{9D8B030D-6E8A-4147-A177-3AD203B41FA5}">
                      <a16:colId xmlns:a16="http://schemas.microsoft.com/office/drawing/2014/main" val="2809441254"/>
                    </a:ext>
                  </a:extLst>
                </a:gridCol>
              </a:tblGrid>
              <a:tr h="876609">
                <a:tc>
                  <a:txBody>
                    <a:bodyPr/>
                    <a:lstStyle/>
                    <a:p>
                      <a:pPr algn="l"/>
                      <a:r>
                        <a:rPr lang="en-US" sz="2000" b="0" i="0">
                          <a:solidFill>
                            <a:schemeClr val="tx2"/>
                          </a:solidFill>
                          <a:latin typeface="Arial" panose="020B0604020202020204" pitchFamily="34" charset="0"/>
                        </a:rPr>
                        <a:t>Multiple Value Catalysts over Next 12 Months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4884556"/>
                  </a:ext>
                </a:extLst>
              </a:tr>
            </a:tbl>
          </a:graphicData>
        </a:graphic>
      </p:graphicFrame>
      <p:pic>
        <p:nvPicPr>
          <p:cNvPr id="17" name="Graphic 16">
            <a:extLst>
              <a:ext uri="{FF2B5EF4-FFF2-40B4-BE49-F238E27FC236}">
                <a16:creationId xmlns:a16="http://schemas.microsoft.com/office/drawing/2014/main" id="{E4EC6C47-8AEB-C946-832F-F1E50D72B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38748" y="897713"/>
            <a:ext cx="715399" cy="715399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D000499-98D4-F342-903E-0F88880C98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272" y="2085031"/>
            <a:ext cx="514350" cy="51435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95C67B1-A409-A34F-BEB9-E37C254E85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6893" y="3139445"/>
            <a:ext cx="579108" cy="579108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73B7DCB6-D162-3646-9E61-8F2344EB911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54517" y="4273862"/>
            <a:ext cx="483860" cy="48386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D56F416-813A-124B-A149-D75F9CCFE99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39911" y="5353353"/>
            <a:ext cx="498466" cy="49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011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612A0-518B-3946-8E91-9DA09EE8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572697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4DD2C7C-85E4-8E48-911D-A7A10EE69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26</a:t>
            </a:fld>
            <a:endParaRPr lang="en-US"/>
          </a:p>
        </p:txBody>
      </p:sp>
      <p:sp>
        <p:nvSpPr>
          <p:cNvPr id="28" name="Date Placeholder 27">
            <a:extLst>
              <a:ext uri="{FF2B5EF4-FFF2-40B4-BE49-F238E27FC236}">
                <a16:creationId xmlns:a16="http://schemas.microsoft.com/office/drawing/2014/main" id="{CADAC5EF-34EC-1C47-B6FF-755A0C08030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8B705F8-E273-7C46-9917-74ECBB94D8B2}" type="datetime1">
              <a:rPr lang="en-US" smtClean="0"/>
              <a:t>1/11/22</a:t>
            </a:fld>
            <a:endParaRPr lang="en-US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11CA3A56-5BAB-E84D-AD50-B96934765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Strong Leadership Team and Advisors</a:t>
            </a:r>
          </a:p>
        </p:txBody>
      </p:sp>
      <p:graphicFrame>
        <p:nvGraphicFramePr>
          <p:cNvPr id="6" name="Table 18">
            <a:extLst>
              <a:ext uri="{FF2B5EF4-FFF2-40B4-BE49-F238E27FC236}">
                <a16:creationId xmlns:a16="http://schemas.microsoft.com/office/drawing/2014/main" id="{BA0D55EA-114A-1942-8776-542F0D5A881D}"/>
              </a:ext>
            </a:extLst>
          </p:cNvPr>
          <p:cNvGraphicFramePr>
            <a:graphicFrameLocks noGrp="1"/>
          </p:cNvGraphicFramePr>
          <p:nvPr/>
        </p:nvGraphicFramePr>
        <p:xfrm>
          <a:off x="524873" y="1059415"/>
          <a:ext cx="11142242" cy="162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664">
                  <a:extLst>
                    <a:ext uri="{9D8B030D-6E8A-4147-A177-3AD203B41FA5}">
                      <a16:colId xmlns:a16="http://schemas.microsoft.com/office/drawing/2014/main" val="263254900"/>
                    </a:ext>
                  </a:extLst>
                </a:gridCol>
                <a:gridCol w="8786578">
                  <a:extLst>
                    <a:ext uri="{9D8B030D-6E8A-4147-A177-3AD203B41FA5}">
                      <a16:colId xmlns:a16="http://schemas.microsoft.com/office/drawing/2014/main" val="1609000983"/>
                    </a:ext>
                  </a:extLst>
                </a:gridCol>
              </a:tblGrid>
              <a:tr h="162688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Management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tx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725287"/>
                  </a:ext>
                </a:extLst>
              </a:tr>
            </a:tbl>
          </a:graphicData>
        </a:graphic>
      </p:graphicFrame>
      <p:graphicFrame>
        <p:nvGraphicFramePr>
          <p:cNvPr id="78" name="Table 18">
            <a:extLst>
              <a:ext uri="{FF2B5EF4-FFF2-40B4-BE49-F238E27FC236}">
                <a16:creationId xmlns:a16="http://schemas.microsoft.com/office/drawing/2014/main" id="{66C30B8C-E8EE-354A-9AE9-08BA07A625D6}"/>
              </a:ext>
            </a:extLst>
          </p:cNvPr>
          <p:cNvGraphicFramePr>
            <a:graphicFrameLocks noGrp="1"/>
          </p:cNvGraphicFramePr>
          <p:nvPr/>
        </p:nvGraphicFramePr>
        <p:xfrm>
          <a:off x="524873" y="2768597"/>
          <a:ext cx="11142242" cy="162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664">
                  <a:extLst>
                    <a:ext uri="{9D8B030D-6E8A-4147-A177-3AD203B41FA5}">
                      <a16:colId xmlns:a16="http://schemas.microsoft.com/office/drawing/2014/main" val="263254900"/>
                    </a:ext>
                  </a:extLst>
                </a:gridCol>
                <a:gridCol w="8786578">
                  <a:extLst>
                    <a:ext uri="{9D8B030D-6E8A-4147-A177-3AD203B41FA5}">
                      <a16:colId xmlns:a16="http://schemas.microsoft.com/office/drawing/2014/main" val="1609000983"/>
                    </a:ext>
                  </a:extLst>
                </a:gridCol>
              </a:tblGrid>
              <a:tr h="162688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Advisors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/>
                        <a:t> </a:t>
                      </a:r>
                    </a:p>
                  </a:txBody>
                  <a:tcPr>
                    <a:solidFill>
                      <a:srgbClr val="00A8BD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725287"/>
                  </a:ext>
                </a:extLst>
              </a:tr>
            </a:tbl>
          </a:graphicData>
        </a:graphic>
      </p:graphicFrame>
      <p:graphicFrame>
        <p:nvGraphicFramePr>
          <p:cNvPr id="79" name="Table 18">
            <a:extLst>
              <a:ext uri="{FF2B5EF4-FFF2-40B4-BE49-F238E27FC236}">
                <a16:creationId xmlns:a16="http://schemas.microsoft.com/office/drawing/2014/main" id="{48A64390-652D-E943-9D39-B02C3DAC0020}"/>
              </a:ext>
            </a:extLst>
          </p:cNvPr>
          <p:cNvGraphicFramePr>
            <a:graphicFrameLocks noGrp="1"/>
          </p:cNvGraphicFramePr>
          <p:nvPr/>
        </p:nvGraphicFramePr>
        <p:xfrm>
          <a:off x="524873" y="4479547"/>
          <a:ext cx="11142242" cy="1626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5664">
                  <a:extLst>
                    <a:ext uri="{9D8B030D-6E8A-4147-A177-3AD203B41FA5}">
                      <a16:colId xmlns:a16="http://schemas.microsoft.com/office/drawing/2014/main" val="263254900"/>
                    </a:ext>
                  </a:extLst>
                </a:gridCol>
                <a:gridCol w="8786578">
                  <a:extLst>
                    <a:ext uri="{9D8B030D-6E8A-4147-A177-3AD203B41FA5}">
                      <a16:colId xmlns:a16="http://schemas.microsoft.com/office/drawing/2014/main" val="1609000983"/>
                    </a:ext>
                  </a:extLst>
                </a:gridCol>
              </a:tblGrid>
              <a:tr h="1626886">
                <a:tc>
                  <a:txBody>
                    <a:bodyPr/>
                    <a:lstStyle/>
                    <a:p>
                      <a:pPr algn="ctr"/>
                      <a:r>
                        <a:rPr lang="en-US" sz="2000"/>
                        <a:t>Board of Directors</a:t>
                      </a:r>
                    </a:p>
                  </a:txBody>
                  <a:tcPr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4725287"/>
                  </a:ext>
                </a:extLst>
              </a:tr>
            </a:tbl>
          </a:graphicData>
        </a:graphic>
      </p:graphicFrame>
      <p:sp>
        <p:nvSpPr>
          <p:cNvPr id="41" name="Rectangle 40">
            <a:extLst>
              <a:ext uri="{FF2B5EF4-FFF2-40B4-BE49-F238E27FC236}">
                <a16:creationId xmlns:a16="http://schemas.microsoft.com/office/drawing/2014/main" id="{8CE6E72A-EC7F-B046-8BCE-09B1ABFCEE02}"/>
              </a:ext>
            </a:extLst>
          </p:cNvPr>
          <p:cNvSpPr/>
          <p:nvPr/>
        </p:nvSpPr>
        <p:spPr>
          <a:xfrm>
            <a:off x="3226010" y="1164913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42" name="Rectangle 11">
            <a:extLst>
              <a:ext uri="{FF2B5EF4-FFF2-40B4-BE49-F238E27FC236}">
                <a16:creationId xmlns:a16="http://schemas.microsoft.com/office/drawing/2014/main" id="{D23CD118-2C75-0D46-8EDB-3CAB94FE6F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1051" y="2147538"/>
            <a:ext cx="1612898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chemeClr val="tx2"/>
                </a:solidFill>
                <a:latin typeface="+mj-lt"/>
              </a:rPr>
              <a:t>Michael </a:t>
            </a:r>
            <a:r>
              <a:rPr lang="en-US" sz="1400" b="1" baseline="-25000" err="1">
                <a:solidFill>
                  <a:schemeClr val="tx2"/>
                </a:solidFill>
                <a:latin typeface="+mj-lt"/>
              </a:rPr>
              <a:t>Klichinsky</a:t>
            </a:r>
            <a:r>
              <a:rPr lang="en-US" sz="1400" b="1" baseline="-25000">
                <a:solidFill>
                  <a:schemeClr val="tx2"/>
                </a:solidFill>
                <a:latin typeface="+mj-lt"/>
              </a:rPr>
              <a:t>,   PharmD PhD 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Co-Founder &amp; SVP, Research</a:t>
            </a:r>
          </a:p>
        </p:txBody>
      </p:sp>
      <p:sp>
        <p:nvSpPr>
          <p:cNvPr id="43" name="Rectangle 10">
            <a:extLst>
              <a:ext uri="{FF2B5EF4-FFF2-40B4-BE49-F238E27FC236}">
                <a16:creationId xmlns:a16="http://schemas.microsoft.com/office/drawing/2014/main" id="{974E3033-66F0-7E48-85F8-E1DF8103B8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035" y="2176011"/>
            <a:ext cx="1519961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chemeClr val="tx2"/>
                </a:solidFill>
                <a:latin typeface="+mj-lt"/>
              </a:rPr>
              <a:t>Debora Barton, MD</a:t>
            </a: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CMO</a:t>
            </a:r>
            <a:endParaRPr lang="en-US" sz="1400" baseline="-25000">
              <a:solidFill>
                <a:srgbClr val="6C6D70"/>
              </a:solidFill>
              <a:latin typeface="+mj-lt"/>
            </a:endParaRPr>
          </a:p>
        </p:txBody>
      </p:sp>
      <p:sp>
        <p:nvSpPr>
          <p:cNvPr id="44" name="Rectangle 10">
            <a:extLst>
              <a:ext uri="{FF2B5EF4-FFF2-40B4-BE49-F238E27FC236}">
                <a16:creationId xmlns:a16="http://schemas.microsoft.com/office/drawing/2014/main" id="{17FDC71E-9622-C341-B13D-E165BBD60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4565" y="2193913"/>
            <a:ext cx="1262163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chemeClr val="tx2"/>
                </a:solidFill>
                <a:latin typeface="+mj-lt"/>
              </a:rPr>
              <a:t>Dan Cushing, </a:t>
            </a:r>
            <a:r>
              <a:rPr lang="de-DE" sz="1400" b="1" baseline="-25000" err="1">
                <a:solidFill>
                  <a:schemeClr val="tx2"/>
                </a:solidFill>
                <a:latin typeface="+mj-lt"/>
              </a:rPr>
              <a:t>PhD</a:t>
            </a:r>
            <a:endParaRPr lang="de-DE" sz="1400" b="1" baseline="-25000">
              <a:solidFill>
                <a:schemeClr val="tx2"/>
              </a:solidFill>
              <a:latin typeface="+mj-lt"/>
            </a:endParaRP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CDTO</a:t>
            </a:r>
            <a:endParaRPr lang="en-US" sz="1400" baseline="-25000">
              <a:solidFill>
                <a:srgbClr val="6C6D70"/>
              </a:solidFill>
              <a:latin typeface="+mj-lt"/>
            </a:endParaRPr>
          </a:p>
        </p:txBody>
      </p:sp>
      <p:sp>
        <p:nvSpPr>
          <p:cNvPr id="45" name="Rectangle 10">
            <a:extLst>
              <a:ext uri="{FF2B5EF4-FFF2-40B4-BE49-F238E27FC236}">
                <a16:creationId xmlns:a16="http://schemas.microsoft.com/office/drawing/2014/main" id="{0AAC47A6-FADD-3644-9C36-CFA25546EB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5632" y="2183731"/>
            <a:ext cx="1219200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chemeClr val="tx2"/>
                </a:solidFill>
                <a:latin typeface="+mj-lt"/>
              </a:rPr>
              <a:t>Steven Kelly</a:t>
            </a:r>
          </a:p>
          <a:p>
            <a:pPr algn="ctr" defTabSz="905784"/>
            <a:r>
              <a:rPr lang="de-DE" sz="1400" baseline="-25000" err="1">
                <a:solidFill>
                  <a:srgbClr val="6C6D70"/>
                </a:solidFill>
                <a:latin typeface="+mj-lt"/>
              </a:rPr>
              <a:t>President</a:t>
            </a:r>
            <a:r>
              <a:rPr lang="de-DE" sz="1400" baseline="-25000">
                <a:solidFill>
                  <a:srgbClr val="6C6D70"/>
                </a:solidFill>
                <a:latin typeface="+mj-lt"/>
              </a:rPr>
              <a:t> &amp; CEO</a:t>
            </a:r>
            <a:endParaRPr lang="en-US" sz="1400" baseline="-25000">
              <a:solidFill>
                <a:srgbClr val="6C6D70"/>
              </a:solidFill>
              <a:latin typeface="+mj-lt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77A0143-24AB-2848-882F-921CBBB050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18"/>
          <a:stretch/>
        </p:blipFill>
        <p:spPr>
          <a:xfrm>
            <a:off x="4717128" y="1144592"/>
            <a:ext cx="762075" cy="102412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FBED672-39C7-8940-8DD5-FBEB57455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5994" y="1164913"/>
            <a:ext cx="758952" cy="10056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0F9BF9B-9C25-5D44-9DC1-7EFC0D4AF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0907" y="1164913"/>
            <a:ext cx="738150" cy="1005840"/>
          </a:xfrm>
          <a:prstGeom prst="rect">
            <a:avLst/>
          </a:prstGeom>
        </p:spPr>
      </p:pic>
      <p:sp>
        <p:nvSpPr>
          <p:cNvPr id="49" name="Rectangle 11">
            <a:extLst>
              <a:ext uri="{FF2B5EF4-FFF2-40B4-BE49-F238E27FC236}">
                <a16:creationId xmlns:a16="http://schemas.microsoft.com/office/drawing/2014/main" id="{3B1E7CF7-5E02-C248-AED1-1CE0BEDAE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1486" y="2161240"/>
            <a:ext cx="1280923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chemeClr val="tx2"/>
                </a:solidFill>
                <a:latin typeface="+mj-lt"/>
              </a:rPr>
              <a:t>Tom Wilton 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CBO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821AA5B3-4B8E-7A41-855A-A717BFA2A91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398" y="1164913"/>
            <a:ext cx="773549" cy="1005840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5A41CF22-EA15-5949-B7EB-C7F6FF4F4BD2}"/>
              </a:ext>
            </a:extLst>
          </p:cNvPr>
          <p:cNvSpPr/>
          <p:nvPr/>
        </p:nvSpPr>
        <p:spPr>
          <a:xfrm>
            <a:off x="4630351" y="1163898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EB2CA02-6DA6-104E-A9E8-81534FE89F95}"/>
              </a:ext>
            </a:extLst>
          </p:cNvPr>
          <p:cNvSpPr/>
          <p:nvPr/>
        </p:nvSpPr>
        <p:spPr>
          <a:xfrm>
            <a:off x="10493894" y="1164913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D57349E-EE83-AB4E-9575-C10F22A83BDA}"/>
              </a:ext>
            </a:extLst>
          </p:cNvPr>
          <p:cNvSpPr/>
          <p:nvPr/>
        </p:nvSpPr>
        <p:spPr>
          <a:xfrm>
            <a:off x="9005998" y="1164913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3F4066A-F30E-8344-AF37-CA5D03B36835}"/>
              </a:ext>
            </a:extLst>
          </p:cNvPr>
          <p:cNvSpPr/>
          <p:nvPr/>
        </p:nvSpPr>
        <p:spPr>
          <a:xfrm>
            <a:off x="7522216" y="1164913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6" name="Rectangle 10">
            <a:extLst>
              <a:ext uri="{FF2B5EF4-FFF2-40B4-BE49-F238E27FC236}">
                <a16:creationId xmlns:a16="http://schemas.microsoft.com/office/drawing/2014/main" id="{FD598A8C-9F63-AB42-9C31-49B90E3BD6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9106" y="3772642"/>
            <a:ext cx="1253557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Saar Gill, MD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PhD</a:t>
            </a:r>
            <a:endParaRPr lang="de-DE" sz="1400" b="1" baseline="-25000">
              <a:solidFill>
                <a:srgbClr val="F36E21"/>
              </a:solidFill>
              <a:latin typeface="+mj-lt"/>
            </a:endParaRP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Co-</a:t>
            </a:r>
            <a:r>
              <a:rPr lang="de-DE" sz="1400" baseline="-25000" err="1">
                <a:solidFill>
                  <a:srgbClr val="6C6D70"/>
                </a:solidFill>
                <a:latin typeface="+mj-lt"/>
              </a:rPr>
              <a:t>Founder</a:t>
            </a:r>
            <a:endParaRPr lang="de-DE" sz="1400" baseline="-25000">
              <a:solidFill>
                <a:srgbClr val="6C6D70"/>
              </a:solidFill>
              <a:latin typeface="+mj-lt"/>
            </a:endParaRP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U Penn</a:t>
            </a:r>
          </a:p>
        </p:txBody>
      </p:sp>
      <p:sp>
        <p:nvSpPr>
          <p:cNvPr id="57" name="Rectangle 10">
            <a:extLst>
              <a:ext uri="{FF2B5EF4-FFF2-40B4-BE49-F238E27FC236}">
                <a16:creationId xmlns:a16="http://schemas.microsoft.com/office/drawing/2014/main" id="{041AF944-E297-6B4B-8644-A9F3B8F7A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8437" y="3765812"/>
            <a:ext cx="873760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Carl June, MD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University of Pennsylvania</a:t>
            </a:r>
          </a:p>
        </p:txBody>
      </p:sp>
      <p:sp>
        <p:nvSpPr>
          <p:cNvPr id="58" name="Rectangle 10">
            <a:extLst>
              <a:ext uri="{FF2B5EF4-FFF2-40B4-BE49-F238E27FC236}">
                <a16:creationId xmlns:a16="http://schemas.microsoft.com/office/drawing/2014/main" id="{278A378C-3DEF-D645-851C-779665AF7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3949" y="3728306"/>
            <a:ext cx="1458419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Nabil Ahmed, MD</a:t>
            </a: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Baylor College </a:t>
            </a:r>
          </a:p>
          <a:p>
            <a:pPr algn="ctr" defTabSz="905784"/>
            <a:r>
              <a:rPr lang="de-DE" sz="1400" baseline="-25000" err="1">
                <a:solidFill>
                  <a:srgbClr val="6C6D70"/>
                </a:solidFill>
                <a:latin typeface="+mj-lt"/>
              </a:rPr>
              <a:t>of</a:t>
            </a:r>
            <a:r>
              <a:rPr lang="de-DE" sz="1400" baseline="-25000">
                <a:solidFill>
                  <a:srgbClr val="6C6D70"/>
                </a:solidFill>
                <a:latin typeface="+mj-lt"/>
              </a:rPr>
              <a:t> </a:t>
            </a:r>
            <a:r>
              <a:rPr lang="de-DE" sz="1400" baseline="-25000" err="1">
                <a:solidFill>
                  <a:srgbClr val="6C6D70"/>
                </a:solidFill>
                <a:latin typeface="+mj-lt"/>
              </a:rPr>
              <a:t>Medicine</a:t>
            </a:r>
            <a:endParaRPr lang="de-DE" sz="1400" baseline="-25000">
              <a:solidFill>
                <a:srgbClr val="6C6D70"/>
              </a:solidFill>
              <a:latin typeface="+mj-lt"/>
            </a:endParaRPr>
          </a:p>
        </p:txBody>
      </p:sp>
      <p:sp>
        <p:nvSpPr>
          <p:cNvPr id="59" name="Rectangle 10">
            <a:extLst>
              <a:ext uri="{FF2B5EF4-FFF2-40B4-BE49-F238E27FC236}">
                <a16:creationId xmlns:a16="http://schemas.microsoft.com/office/drawing/2014/main" id="{26DAB594-99B8-1748-822A-1DF4E7955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8717" y="3765812"/>
            <a:ext cx="1458419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Lisa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Coussens</a:t>
            </a:r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,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PhD</a:t>
            </a:r>
            <a:endParaRPr lang="de-DE" sz="1400" b="1" baseline="-25000">
              <a:solidFill>
                <a:srgbClr val="F36E21"/>
              </a:solidFill>
              <a:latin typeface="+mj-lt"/>
            </a:endParaRP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Oregon </a:t>
            </a:r>
            <a:r>
              <a:rPr lang="de-DE" sz="1400" baseline="-25000" err="1">
                <a:solidFill>
                  <a:srgbClr val="6C6D70"/>
                </a:solidFill>
                <a:latin typeface="+mj-lt"/>
              </a:rPr>
              <a:t>Health</a:t>
            </a:r>
            <a:r>
              <a:rPr lang="de-DE" sz="1400" baseline="-25000">
                <a:solidFill>
                  <a:srgbClr val="6C6D70"/>
                </a:solidFill>
                <a:latin typeface="+mj-lt"/>
              </a:rPr>
              <a:t> &amp;</a:t>
            </a: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Science University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DD268852-4572-7F41-9D4A-2A843E4C7D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206" y="2848654"/>
            <a:ext cx="717721" cy="9144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48879B4A-D8E1-D641-81DD-CA3913E43809}"/>
              </a:ext>
            </a:extLst>
          </p:cNvPr>
          <p:cNvSpPr/>
          <p:nvPr/>
        </p:nvSpPr>
        <p:spPr>
          <a:xfrm>
            <a:off x="3133587" y="2848654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648C2FD-31FA-CC40-93CE-2B84273DE9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3817" y="2848654"/>
            <a:ext cx="720380" cy="914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829CE000-6DCD-5945-8F69-D96C529173BF}"/>
              </a:ext>
            </a:extLst>
          </p:cNvPr>
          <p:cNvSpPr/>
          <p:nvPr/>
        </p:nvSpPr>
        <p:spPr>
          <a:xfrm>
            <a:off x="4301561" y="2848654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A89F962C-F895-BB45-9E2E-99AA6F3E52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9528" y="2848654"/>
            <a:ext cx="763570" cy="914400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9DB6044D-7B0F-4B42-B24A-2D37AA4BF987}"/>
              </a:ext>
            </a:extLst>
          </p:cNvPr>
          <p:cNvSpPr/>
          <p:nvPr/>
        </p:nvSpPr>
        <p:spPr>
          <a:xfrm>
            <a:off x="5540597" y="2848654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8AB64B58-BE75-5D4E-875D-132265C3772C}"/>
              </a:ext>
            </a:extLst>
          </p:cNvPr>
          <p:cNvSpPr/>
          <p:nvPr/>
        </p:nvSpPr>
        <p:spPr>
          <a:xfrm>
            <a:off x="6792709" y="2848654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1C74234-9CC9-F24C-945F-99147893B366}"/>
              </a:ext>
            </a:extLst>
          </p:cNvPr>
          <p:cNvSpPr/>
          <p:nvPr/>
        </p:nvSpPr>
        <p:spPr>
          <a:xfrm>
            <a:off x="8066883" y="2848654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0" name="Rectangle 11">
            <a:extLst>
              <a:ext uri="{FF2B5EF4-FFF2-40B4-BE49-F238E27FC236}">
                <a16:creationId xmlns:a16="http://schemas.microsoft.com/office/drawing/2014/main" id="{7E54ECC1-E408-6B49-BFE9-39017ECE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2862" y="5514464"/>
            <a:ext cx="1198706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rgbClr val="013C67"/>
                </a:solidFill>
                <a:latin typeface="+mj-lt"/>
              </a:rPr>
              <a:t>Margarita Chavez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AbbVie Ventures</a:t>
            </a:r>
          </a:p>
        </p:txBody>
      </p:sp>
      <p:sp>
        <p:nvSpPr>
          <p:cNvPr id="71" name="Rectangle 11">
            <a:extLst>
              <a:ext uri="{FF2B5EF4-FFF2-40B4-BE49-F238E27FC236}">
                <a16:creationId xmlns:a16="http://schemas.microsoft.com/office/drawing/2014/main" id="{590B3535-2486-2440-B1E8-C611297FC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8354" y="5531214"/>
            <a:ext cx="1024937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rgbClr val="013C67"/>
                </a:solidFill>
                <a:latin typeface="+mj-lt"/>
              </a:rPr>
              <a:t>Jacob </a:t>
            </a:r>
            <a:r>
              <a:rPr lang="en-US" sz="1400" b="1" baseline="-25000" err="1">
                <a:solidFill>
                  <a:srgbClr val="013C67"/>
                </a:solidFill>
                <a:latin typeface="+mj-lt"/>
              </a:rPr>
              <a:t>Gunterberg</a:t>
            </a:r>
            <a:endParaRPr lang="en-US" sz="1400" b="1" baseline="-25000">
              <a:solidFill>
                <a:srgbClr val="013C67"/>
              </a:solidFill>
              <a:latin typeface="+mj-lt"/>
            </a:endParaRPr>
          </a:p>
          <a:p>
            <a:pPr algn="ctr" defTabSz="905784"/>
            <a:r>
              <a:rPr lang="en-US" sz="1400" baseline="-25000" err="1">
                <a:solidFill>
                  <a:srgbClr val="6C6D70"/>
                </a:solidFill>
                <a:latin typeface="+mj-lt"/>
              </a:rPr>
              <a:t>HealthCap</a:t>
            </a:r>
            <a:endParaRPr lang="en-US" sz="1400" baseline="-25000">
              <a:solidFill>
                <a:srgbClr val="6C6D70"/>
              </a:solidFill>
              <a:latin typeface="+mj-lt"/>
            </a:endParaRPr>
          </a:p>
        </p:txBody>
      </p:sp>
      <p:sp>
        <p:nvSpPr>
          <p:cNvPr id="72" name="Rectangle 11">
            <a:extLst>
              <a:ext uri="{FF2B5EF4-FFF2-40B4-BE49-F238E27FC236}">
                <a16:creationId xmlns:a16="http://schemas.microsoft.com/office/drawing/2014/main" id="{5066011D-4865-A64C-9A5E-EAE044720D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3576" y="5510837"/>
            <a:ext cx="983988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rgbClr val="013C67"/>
                </a:solidFill>
                <a:latin typeface="+mj-lt"/>
              </a:rPr>
              <a:t>Regina </a:t>
            </a:r>
            <a:r>
              <a:rPr lang="en-US" sz="1400" b="1" baseline="-25000" err="1">
                <a:solidFill>
                  <a:srgbClr val="013C67"/>
                </a:solidFill>
                <a:latin typeface="+mj-lt"/>
              </a:rPr>
              <a:t>Hodits</a:t>
            </a:r>
            <a:endParaRPr lang="en-US" sz="1400" b="1" baseline="-25000">
              <a:solidFill>
                <a:srgbClr val="013C67"/>
              </a:solidFill>
              <a:latin typeface="+mj-lt"/>
            </a:endParaRP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Wellington</a:t>
            </a:r>
          </a:p>
        </p:txBody>
      </p:sp>
      <p:sp>
        <p:nvSpPr>
          <p:cNvPr id="74" name="Rectangle 11">
            <a:extLst>
              <a:ext uri="{FF2B5EF4-FFF2-40B4-BE49-F238E27FC236}">
                <a16:creationId xmlns:a16="http://schemas.microsoft.com/office/drawing/2014/main" id="{48A637D2-3CAF-F549-AED1-3F1506C57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4279" y="5492279"/>
            <a:ext cx="849489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 err="1">
                <a:solidFill>
                  <a:srgbClr val="013C67"/>
                </a:solidFill>
                <a:latin typeface="+mj-lt"/>
              </a:rPr>
              <a:t>Chidozie</a:t>
            </a:r>
            <a:r>
              <a:rPr lang="en-US" sz="1400" b="1" baseline="-25000">
                <a:solidFill>
                  <a:srgbClr val="013C67"/>
                </a:solidFill>
                <a:latin typeface="+mj-lt"/>
              </a:rPr>
              <a:t> </a:t>
            </a:r>
            <a:r>
              <a:rPr lang="en-US" sz="1400" b="1" baseline="-25000" err="1">
                <a:solidFill>
                  <a:srgbClr val="013C67"/>
                </a:solidFill>
                <a:latin typeface="+mj-lt"/>
              </a:rPr>
              <a:t>Ugwumba</a:t>
            </a:r>
            <a:endParaRPr lang="en-US" sz="1400" b="1" baseline="-25000">
              <a:solidFill>
                <a:srgbClr val="013C67"/>
              </a:solidFill>
              <a:latin typeface="+mj-lt"/>
            </a:endParaRP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Symbiosis</a:t>
            </a:r>
          </a:p>
        </p:txBody>
      </p:sp>
      <p:sp>
        <p:nvSpPr>
          <p:cNvPr id="75" name="Rectangle 11">
            <a:extLst>
              <a:ext uri="{FF2B5EF4-FFF2-40B4-BE49-F238E27FC236}">
                <a16:creationId xmlns:a16="http://schemas.microsoft.com/office/drawing/2014/main" id="{4F8A3DC9-7337-E645-B341-C309AEFF8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9840" y="3753828"/>
            <a:ext cx="1442055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rgbClr val="F36E21"/>
                </a:solidFill>
                <a:latin typeface="+mj-lt"/>
              </a:rPr>
              <a:t>Hy </a:t>
            </a:r>
            <a:r>
              <a:rPr lang="en-US" sz="1400" b="1" baseline="-25000" err="1">
                <a:solidFill>
                  <a:srgbClr val="F36E21"/>
                </a:solidFill>
                <a:latin typeface="+mj-lt"/>
              </a:rPr>
              <a:t>Levitsky</a:t>
            </a:r>
            <a:r>
              <a:rPr lang="en-US" sz="1400" b="1" baseline="-25000">
                <a:solidFill>
                  <a:srgbClr val="F36E21"/>
                </a:solidFill>
                <a:latin typeface="+mj-lt"/>
              </a:rPr>
              <a:t>, MD 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Former CSO of Juno Therapeutics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653B9CC7-38ED-5A41-84F8-6C198553030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8145" y="4622353"/>
            <a:ext cx="752780" cy="9144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88EDECF1-EDF6-4D43-841F-A29D44BBDD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154" y="2849777"/>
            <a:ext cx="775725" cy="915787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714F3FFD-94F8-AB44-96AD-EF935366BFD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1841" y="1169755"/>
            <a:ext cx="773549" cy="1000457"/>
          </a:xfrm>
          <a:prstGeom prst="rect">
            <a:avLst/>
          </a:prstGeom>
        </p:spPr>
      </p:pic>
      <p:sp>
        <p:nvSpPr>
          <p:cNvPr id="108" name="Rectangle 11">
            <a:extLst>
              <a:ext uri="{FF2B5EF4-FFF2-40B4-BE49-F238E27FC236}">
                <a16:creationId xmlns:a16="http://schemas.microsoft.com/office/drawing/2014/main" id="{54BBACF1-C872-F94F-9C29-23F5811AF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8641" y="5508375"/>
            <a:ext cx="1198706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>
                <a:solidFill>
                  <a:srgbClr val="013C67"/>
                </a:solidFill>
                <a:latin typeface="+mj-lt"/>
              </a:rPr>
              <a:t>Briggs Morrison</a:t>
            </a:r>
          </a:p>
          <a:p>
            <a:pPr algn="ctr" defTabSz="905784"/>
            <a:r>
              <a:rPr lang="en-US" sz="1400" baseline="-25000">
                <a:solidFill>
                  <a:srgbClr val="6C6D70"/>
                </a:solidFill>
                <a:latin typeface="+mj-lt"/>
              </a:rPr>
              <a:t>Independent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2EC4B6B-C1B1-A24E-A7F3-7AE53F8E6CF4}"/>
              </a:ext>
            </a:extLst>
          </p:cNvPr>
          <p:cNvSpPr/>
          <p:nvPr/>
        </p:nvSpPr>
        <p:spPr>
          <a:xfrm>
            <a:off x="9309044" y="2850793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B2BFBCF-F4C1-014D-9CC3-2AE1AF965811}"/>
              </a:ext>
            </a:extLst>
          </p:cNvPr>
          <p:cNvSpPr/>
          <p:nvPr/>
        </p:nvSpPr>
        <p:spPr>
          <a:xfrm>
            <a:off x="10570532" y="2854021"/>
            <a:ext cx="111004" cy="9144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0" name="Rectangle 10">
            <a:extLst>
              <a:ext uri="{FF2B5EF4-FFF2-40B4-BE49-F238E27FC236}">
                <a16:creationId xmlns:a16="http://schemas.microsoft.com/office/drawing/2014/main" id="{620A217F-05AE-224C-B76A-B8F37423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552" y="3760062"/>
            <a:ext cx="899141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Prasad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Adusumilli</a:t>
            </a:r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, MD</a:t>
            </a: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MSKCC</a:t>
            </a:r>
          </a:p>
        </p:txBody>
      </p:sp>
      <p:sp>
        <p:nvSpPr>
          <p:cNvPr id="124" name="Rectangle 10">
            <a:extLst>
              <a:ext uri="{FF2B5EF4-FFF2-40B4-BE49-F238E27FC236}">
                <a16:creationId xmlns:a16="http://schemas.microsoft.com/office/drawing/2014/main" id="{FC7C013C-BDBB-B748-8867-D1A8774693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0380" y="3759965"/>
            <a:ext cx="973307" cy="522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Nina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Bhardwaj</a:t>
            </a:r>
            <a:r>
              <a:rPr lang="de-DE" sz="1400" b="1" baseline="-25000">
                <a:solidFill>
                  <a:srgbClr val="F36E21"/>
                </a:solidFill>
                <a:latin typeface="+mj-lt"/>
              </a:rPr>
              <a:t>, MD, </a:t>
            </a:r>
            <a:r>
              <a:rPr lang="de-DE" sz="1400" b="1" baseline="-25000" err="1">
                <a:solidFill>
                  <a:srgbClr val="F36E21"/>
                </a:solidFill>
                <a:latin typeface="+mj-lt"/>
              </a:rPr>
              <a:t>PhD</a:t>
            </a:r>
            <a:endParaRPr lang="de-DE" sz="1400" b="1" baseline="-25000">
              <a:solidFill>
                <a:srgbClr val="F36E21"/>
              </a:solidFill>
              <a:latin typeface="+mj-lt"/>
            </a:endParaRP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Mt. Sinai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A8D4815D-019C-814D-9072-05C20D1EC77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0480" y="2848654"/>
            <a:ext cx="689040" cy="925576"/>
          </a:xfrm>
          <a:prstGeom prst="rect">
            <a:avLst/>
          </a:prstGeom>
        </p:spPr>
      </p:pic>
      <p:sp>
        <p:nvSpPr>
          <p:cNvPr id="127" name="Rectangle 126">
            <a:extLst>
              <a:ext uri="{FF2B5EF4-FFF2-40B4-BE49-F238E27FC236}">
                <a16:creationId xmlns:a16="http://schemas.microsoft.com/office/drawing/2014/main" id="{4C8B4D06-A0AE-2441-A290-7904B2EE4D53}"/>
              </a:ext>
            </a:extLst>
          </p:cNvPr>
          <p:cNvSpPr/>
          <p:nvPr/>
        </p:nvSpPr>
        <p:spPr>
          <a:xfrm>
            <a:off x="4630420" y="4640465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213E622-2534-334C-90AE-34B573F362A0}"/>
              </a:ext>
            </a:extLst>
          </p:cNvPr>
          <p:cNvSpPr/>
          <p:nvPr/>
        </p:nvSpPr>
        <p:spPr>
          <a:xfrm>
            <a:off x="6117899" y="4620317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9248041-4C27-2546-8724-3E61810C4117}"/>
              </a:ext>
            </a:extLst>
          </p:cNvPr>
          <p:cNvSpPr/>
          <p:nvPr/>
        </p:nvSpPr>
        <p:spPr>
          <a:xfrm>
            <a:off x="7621931" y="4622459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9B8F7AD-E584-B141-9242-A7778E33CB7C}"/>
              </a:ext>
            </a:extLst>
          </p:cNvPr>
          <p:cNvSpPr/>
          <p:nvPr/>
        </p:nvSpPr>
        <p:spPr>
          <a:xfrm>
            <a:off x="9083384" y="4622459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79A04E82-09A2-054A-BF62-D93DB2A15623}"/>
              </a:ext>
            </a:extLst>
          </p:cNvPr>
          <p:cNvSpPr/>
          <p:nvPr/>
        </p:nvSpPr>
        <p:spPr>
          <a:xfrm>
            <a:off x="10487479" y="4620317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EE3B42F5-41B8-2D4E-9988-8EC218C9AA5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151" y="4639510"/>
            <a:ext cx="777240" cy="914401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87972382-78EF-F749-850A-26991F13EDE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9045" y="4622353"/>
            <a:ext cx="744530" cy="914400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4E9445D3-627F-5741-B5AD-52B0F690498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80920" y="4622353"/>
            <a:ext cx="753060" cy="91440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BF2F5DA2-3FF6-B64A-B49E-F8BC5729A39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440" y="2844334"/>
            <a:ext cx="694392" cy="91872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82677C7-79D4-454A-ABC4-A68CA058D1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98482" y="4620317"/>
            <a:ext cx="740664" cy="91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10">
            <a:extLst>
              <a:ext uri="{FF2B5EF4-FFF2-40B4-BE49-F238E27FC236}">
                <a16:creationId xmlns:a16="http://schemas.microsoft.com/office/drawing/2014/main" id="{CEB2827E-5899-F54D-8C13-D3FE184A2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9426" y="2193913"/>
            <a:ext cx="1262163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de-DE" sz="1400" b="1" baseline="-25000">
                <a:solidFill>
                  <a:schemeClr val="tx2"/>
                </a:solidFill>
                <a:latin typeface="+mj-lt"/>
              </a:rPr>
              <a:t>Rich Morris</a:t>
            </a:r>
          </a:p>
          <a:p>
            <a:pPr algn="ctr" defTabSz="905784"/>
            <a:r>
              <a:rPr lang="de-DE" sz="1400" baseline="-25000">
                <a:solidFill>
                  <a:srgbClr val="6C6D70"/>
                </a:solidFill>
                <a:latin typeface="+mj-lt"/>
              </a:rPr>
              <a:t>CFO</a:t>
            </a:r>
            <a:endParaRPr lang="en-US" sz="1400" baseline="-25000">
              <a:solidFill>
                <a:srgbClr val="6C6D70"/>
              </a:solidFill>
              <a:latin typeface="+mj-lt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583615C-E3F4-5649-B8E7-0B2D5FE4A8F5}"/>
              </a:ext>
            </a:extLst>
          </p:cNvPr>
          <p:cNvSpPr/>
          <p:nvPr/>
        </p:nvSpPr>
        <p:spPr>
          <a:xfrm>
            <a:off x="6055212" y="1163898"/>
            <a:ext cx="111004" cy="1007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B0D405-1BFD-B04C-8CAE-8B187059860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2452" y="1160782"/>
            <a:ext cx="753769" cy="1000458"/>
          </a:xfrm>
          <a:prstGeom prst="rect">
            <a:avLst/>
          </a:prstGeom>
        </p:spPr>
      </p:pic>
      <p:pic>
        <p:nvPicPr>
          <p:cNvPr id="7" name="Picture 6" descr="A person wearing glasses and a tie&#10;&#10;Description automatically generated with medium confidence">
            <a:extLst>
              <a:ext uri="{FF2B5EF4-FFF2-40B4-BE49-F238E27FC236}">
                <a16:creationId xmlns:a16="http://schemas.microsoft.com/office/drawing/2014/main" id="{A471C5F5-4458-5A48-9C52-2966A62B501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0960" y="2848654"/>
            <a:ext cx="689040" cy="918720"/>
          </a:xfrm>
          <a:prstGeom prst="rect">
            <a:avLst/>
          </a:prstGeom>
        </p:spPr>
      </p:pic>
      <p:sp>
        <p:nvSpPr>
          <p:cNvPr id="66" name="Rectangle 11">
            <a:extLst>
              <a:ext uri="{FF2B5EF4-FFF2-40B4-BE49-F238E27FC236}">
                <a16:creationId xmlns:a16="http://schemas.microsoft.com/office/drawing/2014/main" id="{4F26B994-5D50-FC4B-BA18-620BC8242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682" y="5531214"/>
            <a:ext cx="1198706" cy="378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45294" rIns="0" bIns="45294" anchor="t" anchorCtr="0">
            <a:spAutoFit/>
          </a:bodyPr>
          <a:lstStyle/>
          <a:p>
            <a:pPr algn="ctr" defTabSz="905784"/>
            <a:r>
              <a:rPr lang="en-US" sz="1400" b="1" baseline="-25000" dirty="0">
                <a:solidFill>
                  <a:srgbClr val="013C67"/>
                </a:solidFill>
                <a:latin typeface="+mj-lt"/>
              </a:rPr>
              <a:t>Sanford </a:t>
            </a:r>
            <a:r>
              <a:rPr lang="en-US" sz="1400" b="1" baseline="-25000" dirty="0" err="1">
                <a:solidFill>
                  <a:srgbClr val="013C67"/>
                </a:solidFill>
                <a:latin typeface="+mj-lt"/>
              </a:rPr>
              <a:t>Zweifach</a:t>
            </a:r>
            <a:endParaRPr lang="en-US" sz="1400" b="1" baseline="-25000" dirty="0">
              <a:solidFill>
                <a:srgbClr val="013C67"/>
              </a:solidFill>
              <a:latin typeface="+mj-lt"/>
            </a:endParaRPr>
          </a:p>
          <a:p>
            <a:pPr algn="ctr" defTabSz="905784"/>
            <a:r>
              <a:rPr lang="en-US" sz="1400" baseline="-25000" dirty="0">
                <a:solidFill>
                  <a:srgbClr val="6C6D70"/>
                </a:solidFill>
                <a:latin typeface="+mj-lt"/>
              </a:rPr>
              <a:t>Chairman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A8E3CB4-0C50-FB48-8A39-96695566AFB7}"/>
              </a:ext>
            </a:extLst>
          </p:cNvPr>
          <p:cNvSpPr/>
          <p:nvPr/>
        </p:nvSpPr>
        <p:spPr>
          <a:xfrm>
            <a:off x="3210461" y="4663304"/>
            <a:ext cx="111004" cy="9144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CCC879-73BF-8B40-A756-58C8155637D7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9017" y="4660470"/>
            <a:ext cx="742951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04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85851EC-7628-754A-A909-64A671166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27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C6334-8F01-2642-B733-951C2B958F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429BB-6DB5-EA4C-B77E-01E8B20226CE}" type="datetime1">
              <a:rPr lang="en-US" smtClean="0"/>
              <a:pPr/>
              <a:t>1/11/22</a:t>
            </a:fld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878E14F-96BD-224A-B103-0672A73C26F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54380730"/>
              </p:ext>
            </p:extLst>
          </p:nvPr>
        </p:nvGraphicFramePr>
        <p:xfrm>
          <a:off x="587515" y="1214340"/>
          <a:ext cx="10872484" cy="40879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4599024">
                  <a:extLst>
                    <a:ext uri="{9D8B030D-6E8A-4147-A177-3AD203B41FA5}">
                      <a16:colId xmlns:a16="http://schemas.microsoft.com/office/drawing/2014/main" val="574094889"/>
                    </a:ext>
                  </a:extLst>
                </a:gridCol>
                <a:gridCol w="1568365">
                  <a:extLst>
                    <a:ext uri="{9D8B030D-6E8A-4147-A177-3AD203B41FA5}">
                      <a16:colId xmlns:a16="http://schemas.microsoft.com/office/drawing/2014/main" val="3704214577"/>
                    </a:ext>
                  </a:extLst>
                </a:gridCol>
                <a:gridCol w="1568365">
                  <a:extLst>
                    <a:ext uri="{9D8B030D-6E8A-4147-A177-3AD203B41FA5}">
                      <a16:colId xmlns:a16="http://schemas.microsoft.com/office/drawing/2014/main" val="3562376592"/>
                    </a:ext>
                  </a:extLst>
                </a:gridCol>
                <a:gridCol w="1568365">
                  <a:extLst>
                    <a:ext uri="{9D8B030D-6E8A-4147-A177-3AD203B41FA5}">
                      <a16:colId xmlns:a16="http://schemas.microsoft.com/office/drawing/2014/main" val="3186654113"/>
                    </a:ext>
                  </a:extLst>
                </a:gridCol>
                <a:gridCol w="1568365">
                  <a:extLst>
                    <a:ext uri="{9D8B030D-6E8A-4147-A177-3AD203B41FA5}">
                      <a16:colId xmlns:a16="http://schemas.microsoft.com/office/drawing/2014/main" val="3561669887"/>
                    </a:ext>
                  </a:extLst>
                </a:gridCol>
              </a:tblGrid>
              <a:tr h="2989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Product/Program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Discovery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Preclinical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IND Enabling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I</a:t>
                      </a:r>
                    </a:p>
                  </a:txBody>
                  <a:tcPr marL="5426" marR="5426" marT="5426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0042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402000"/>
                  </a:ext>
                </a:extLst>
              </a:tr>
              <a:tr h="24461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Oncology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131141"/>
                  </a:ext>
                </a:extLst>
              </a:tr>
              <a:tr h="2310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>
                          <a:effectLst/>
                        </a:rPr>
                        <a:t>Ex Vivo Cell Therapy</a:t>
                      </a:r>
                      <a:endParaRPr lang="en-US" sz="1000" b="1" i="0" u="none" strike="noStrike" dirty="0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9299711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CT-0508 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(HER2 targeted CAR-Macrophage)</a:t>
                      </a:r>
                      <a:endParaRPr lang="en-US" sz="10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3718385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CT-0508.1 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(HER2 targeted CAR-</a:t>
                      </a:r>
                      <a:r>
                        <a:rPr lang="en-US" sz="1000" i="0" u="sng" strike="noStrike" dirty="0">
                          <a:solidFill>
                            <a:schemeClr val="accent3"/>
                          </a:solidFill>
                          <a:effectLst/>
                        </a:rPr>
                        <a:t>Mono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cyte)</a:t>
                      </a:r>
                      <a:endParaRPr lang="en-US" sz="10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3551797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CT-1119  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(Mesothelin targeted CAR-Macrophage)</a:t>
                      </a:r>
                      <a:endParaRPr lang="en-US" sz="10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711683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CT-0729 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(PSMA targeted CAR-Macrophage)</a:t>
                      </a:r>
                      <a:endParaRPr lang="en-US" sz="10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0651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endParaRPr lang="en-US" sz="300" b="0" i="1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96877149"/>
                  </a:ext>
                </a:extLst>
              </a:tr>
              <a:tr h="2310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>
                          <a:effectLst/>
                        </a:rPr>
                        <a:t>In Vivo Targeted Delivery</a:t>
                      </a:r>
                      <a:endParaRPr lang="en-US" sz="1000" b="1" i="0" u="none" strike="noStrike" dirty="0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520020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Discovery and Development Partnership with </a:t>
                      </a:r>
                      <a:r>
                        <a:rPr lang="en-US" sz="1000" u="none" strike="noStrike" dirty="0" err="1">
                          <a:effectLst/>
                        </a:rPr>
                        <a:t>Moderna</a:t>
                      </a:r>
                      <a:r>
                        <a:rPr lang="en-US" sz="1000" u="none" strike="noStrike" dirty="0">
                          <a:effectLst/>
                        </a:rPr>
                        <a:t> </a:t>
                      </a:r>
                      <a:r>
                        <a:rPr lang="en-US" sz="1000" i="0" u="none" strike="noStrike" dirty="0">
                          <a:solidFill>
                            <a:schemeClr val="accent3"/>
                          </a:solidFill>
                          <a:effectLst/>
                        </a:rPr>
                        <a:t>(Up to 12 targets)</a:t>
                      </a:r>
                      <a:endParaRPr lang="en-US" sz="1000" b="0" i="0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alpha val="24943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3407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endParaRPr lang="en-US" sz="300" b="0" i="1" u="none" strike="noStrike" dirty="0">
                        <a:solidFill>
                          <a:schemeClr val="accent3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67602995"/>
                  </a:ext>
                </a:extLst>
              </a:tr>
              <a:tr h="244612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Non-Oncology</a:t>
                      </a:r>
                      <a:endParaRPr 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en-US" sz="1050" b="1" i="0" u="none" strike="noStrike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48288"/>
                  </a:ext>
                </a:extLst>
              </a:tr>
              <a:tr h="23102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00" b="1" u="none" strike="noStrike" dirty="0">
                          <a:effectLst/>
                        </a:rPr>
                        <a:t>Ex Vivo Cell Therapy</a:t>
                      </a:r>
                      <a:endParaRPr lang="en-US" sz="1000" b="1" i="0" u="none" strike="noStrike" dirty="0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8767232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Liver Fibrosis</a:t>
                      </a:r>
                      <a:endParaRPr lang="en-US" sz="1000" b="0" i="0" u="none" strike="noStrike" dirty="0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993308"/>
                  </a:ext>
                </a:extLst>
              </a:tr>
              <a:tr h="224227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r>
                        <a:rPr lang="en-US" sz="1000" u="none" strike="noStrike" dirty="0">
                          <a:effectLst/>
                        </a:rPr>
                        <a:t>Neurodegeneration</a:t>
                      </a:r>
                      <a:endParaRPr lang="en-US" sz="1000" b="0" i="0" u="none" strike="noStrike" dirty="0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 dirty="0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9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763332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230188" lvl="1" indent="0" algn="l" rtl="0" fontAlgn="ctr">
                        <a:tabLst/>
                      </a:pPr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300" b="0" i="0" u="none" strike="noStrike">
                        <a:solidFill>
                          <a:srgbClr val="023D6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42842496"/>
                  </a:ext>
                </a:extLst>
              </a:tr>
              <a:tr h="29897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426" marR="5426" marT="5426" marB="0" anchor="b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087102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A797D8C2-692A-8348-80C2-229CDB3826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CARISMA Pipeline</a:t>
            </a:r>
          </a:p>
        </p:txBody>
      </p:sp>
      <p:sp>
        <p:nvSpPr>
          <p:cNvPr id="7" name="Rectangle: Rounded Corners 5">
            <a:extLst>
              <a:ext uri="{FF2B5EF4-FFF2-40B4-BE49-F238E27FC236}">
                <a16:creationId xmlns:a16="http://schemas.microsoft.com/office/drawing/2014/main" id="{EFBCD743-A987-4644-B0E8-7906C5F3C749}"/>
              </a:ext>
            </a:extLst>
          </p:cNvPr>
          <p:cNvSpPr/>
          <p:nvPr/>
        </p:nvSpPr>
        <p:spPr>
          <a:xfrm>
            <a:off x="5207866" y="2160246"/>
            <a:ext cx="5670336" cy="19601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8" name="Rectangle: Rounded Corners 5">
            <a:extLst>
              <a:ext uri="{FF2B5EF4-FFF2-40B4-BE49-F238E27FC236}">
                <a16:creationId xmlns:a16="http://schemas.microsoft.com/office/drawing/2014/main" id="{21CB7E3E-C4E0-8D44-993F-5B4166530FA1}"/>
              </a:ext>
            </a:extLst>
          </p:cNvPr>
          <p:cNvSpPr/>
          <p:nvPr/>
        </p:nvSpPr>
        <p:spPr>
          <a:xfrm>
            <a:off x="5207866" y="2385953"/>
            <a:ext cx="4545732" cy="19810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2" name="Rectangle: Rounded Corners 5">
            <a:extLst>
              <a:ext uri="{FF2B5EF4-FFF2-40B4-BE49-F238E27FC236}">
                <a16:creationId xmlns:a16="http://schemas.microsoft.com/office/drawing/2014/main" id="{60944B03-EEA5-0042-9FB8-42150955747D}"/>
              </a:ext>
            </a:extLst>
          </p:cNvPr>
          <p:cNvSpPr/>
          <p:nvPr/>
        </p:nvSpPr>
        <p:spPr>
          <a:xfrm>
            <a:off x="5207863" y="2613746"/>
            <a:ext cx="3452660" cy="19601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2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3" name="Rectangle: Rounded Corners 5">
            <a:extLst>
              <a:ext uri="{FF2B5EF4-FFF2-40B4-BE49-F238E27FC236}">
                <a16:creationId xmlns:a16="http://schemas.microsoft.com/office/drawing/2014/main" id="{B8F07825-3B62-4348-A9E3-033AB9B18BFE}"/>
              </a:ext>
            </a:extLst>
          </p:cNvPr>
          <p:cNvSpPr/>
          <p:nvPr/>
        </p:nvSpPr>
        <p:spPr>
          <a:xfrm>
            <a:off x="5207866" y="2843061"/>
            <a:ext cx="1371600" cy="2011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5" name="Rectangle: Rounded Corners 5">
            <a:extLst>
              <a:ext uri="{FF2B5EF4-FFF2-40B4-BE49-F238E27FC236}">
                <a16:creationId xmlns:a16="http://schemas.microsoft.com/office/drawing/2014/main" id="{9C32E4D3-5F8C-1844-940B-E00C2943BCC0}"/>
              </a:ext>
            </a:extLst>
          </p:cNvPr>
          <p:cNvSpPr/>
          <p:nvPr/>
        </p:nvSpPr>
        <p:spPr>
          <a:xfrm>
            <a:off x="5207866" y="3456058"/>
            <a:ext cx="777240" cy="20116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6" name="Rectangle: Rounded Corners 5">
            <a:extLst>
              <a:ext uri="{FF2B5EF4-FFF2-40B4-BE49-F238E27FC236}">
                <a16:creationId xmlns:a16="http://schemas.microsoft.com/office/drawing/2014/main" id="{86A16CB2-4A12-1540-9B72-BD21D9372803}"/>
              </a:ext>
            </a:extLst>
          </p:cNvPr>
          <p:cNvSpPr/>
          <p:nvPr/>
        </p:nvSpPr>
        <p:spPr>
          <a:xfrm>
            <a:off x="5207866" y="4314139"/>
            <a:ext cx="777240" cy="2011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sp>
        <p:nvSpPr>
          <p:cNvPr id="17" name="Rectangle: Rounded Corners 5">
            <a:extLst>
              <a:ext uri="{FF2B5EF4-FFF2-40B4-BE49-F238E27FC236}">
                <a16:creationId xmlns:a16="http://schemas.microsoft.com/office/drawing/2014/main" id="{77BFE616-6B52-2844-BCB1-7F68893448EB}"/>
              </a:ext>
            </a:extLst>
          </p:cNvPr>
          <p:cNvSpPr/>
          <p:nvPr/>
        </p:nvSpPr>
        <p:spPr>
          <a:xfrm>
            <a:off x="5207866" y="4543472"/>
            <a:ext cx="777240" cy="201168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rmAutofit fontScale="92500" lnSpcReduction="10000"/>
          </a:bodyPr>
          <a:lstStyle/>
          <a:p>
            <a:pPr algn="ctr"/>
            <a:endParaRPr lang="en-US" sz="1400">
              <a:latin typeface="Montserrat" panose="00000500000000000000" pitchFamily="2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2F87BDF-020E-5C45-A6D4-A1C6BDBC76BF}"/>
              </a:ext>
            </a:extLst>
          </p:cNvPr>
          <p:cNvCxnSpPr>
            <a:cxnSpLocks/>
          </p:cNvCxnSpPr>
          <p:nvPr/>
        </p:nvCxnSpPr>
        <p:spPr>
          <a:xfrm>
            <a:off x="6789683" y="1513490"/>
            <a:ext cx="0" cy="34999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5B7710-918A-AE48-BC1F-D268F4D49C57}"/>
              </a:ext>
            </a:extLst>
          </p:cNvPr>
          <p:cNvCxnSpPr>
            <a:cxnSpLocks/>
          </p:cNvCxnSpPr>
          <p:nvPr/>
        </p:nvCxnSpPr>
        <p:spPr>
          <a:xfrm>
            <a:off x="8360979" y="1513490"/>
            <a:ext cx="0" cy="34999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16F02A7-F3B1-AB4E-90D8-7954DC6E4631}"/>
              </a:ext>
            </a:extLst>
          </p:cNvPr>
          <p:cNvCxnSpPr>
            <a:cxnSpLocks/>
          </p:cNvCxnSpPr>
          <p:nvPr/>
        </p:nvCxnSpPr>
        <p:spPr>
          <a:xfrm>
            <a:off x="9963807" y="1513490"/>
            <a:ext cx="0" cy="3499944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7793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B301BF-E5B2-6C46-8A72-584EE772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28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45025E-E024-D845-82C2-13AF64CACD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4EB0343-D226-3D4D-A7F8-D8FC8F7CBDF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B6F0FF9-B58F-CE42-8389-AD89CC48D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5" y="308231"/>
            <a:ext cx="10872486" cy="998958"/>
          </a:xfrm>
        </p:spPr>
        <p:txBody>
          <a:bodyPr/>
          <a:lstStyle/>
          <a:p>
            <a:r>
              <a:rPr lang="en-US"/>
              <a:t>CAR-M + PD1 Blockade Leads to Improved Tumor Control and Survival in Immunocompetent Animals 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920734D-E903-6D48-BFB6-87E9BA7A9C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627" y="1453426"/>
          <a:ext cx="6023207" cy="288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Prism 9" r:id="rId4" imgW="7426359" imgH="3563747" progId="Prism9.Document">
                  <p:embed/>
                </p:oleObj>
              </mc:Choice>
              <mc:Fallback>
                <p:oleObj name="Prism 9" r:id="rId4" imgW="7426359" imgH="3563747" progId="Prism9.Document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920734D-E903-6D48-BFB6-87E9BA7A9C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7627" y="1453426"/>
                        <a:ext cx="6023207" cy="2889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B309ABB4-4981-ED46-9020-42B6D6C036EC}"/>
              </a:ext>
            </a:extLst>
          </p:cNvPr>
          <p:cNvGraphicFramePr>
            <a:graphicFrameLocks noGrp="1"/>
          </p:cNvGraphicFramePr>
          <p:nvPr/>
        </p:nvGraphicFramePr>
        <p:xfrm>
          <a:off x="934070" y="4647130"/>
          <a:ext cx="4350949" cy="972473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1258146">
                  <a:extLst>
                    <a:ext uri="{9D8B030D-6E8A-4147-A177-3AD203B41FA5}">
                      <a16:colId xmlns:a16="http://schemas.microsoft.com/office/drawing/2014/main" val="2759305590"/>
                    </a:ext>
                  </a:extLst>
                </a:gridCol>
                <a:gridCol w="494848">
                  <a:extLst>
                    <a:ext uri="{9D8B030D-6E8A-4147-A177-3AD203B41FA5}">
                      <a16:colId xmlns:a16="http://schemas.microsoft.com/office/drawing/2014/main" val="3851848442"/>
                    </a:ext>
                  </a:extLst>
                </a:gridCol>
                <a:gridCol w="1281820">
                  <a:extLst>
                    <a:ext uri="{9D8B030D-6E8A-4147-A177-3AD203B41FA5}">
                      <a16:colId xmlns:a16="http://schemas.microsoft.com/office/drawing/2014/main" val="3994944495"/>
                    </a:ext>
                  </a:extLst>
                </a:gridCol>
                <a:gridCol w="1316135">
                  <a:extLst>
                    <a:ext uri="{9D8B030D-6E8A-4147-A177-3AD203B41FA5}">
                      <a16:colId xmlns:a16="http://schemas.microsoft.com/office/drawing/2014/main" val="3456713989"/>
                    </a:ext>
                  </a:extLst>
                </a:gridCol>
              </a:tblGrid>
              <a:tr h="2155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accent3"/>
                          </a:solidFill>
                          <a:effectLst/>
                        </a:rPr>
                        <a:t>Groups</a:t>
                      </a:r>
                      <a:endParaRPr lang="en-US" sz="1200" b="1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accent3"/>
                          </a:solidFill>
                          <a:effectLst/>
                        </a:rPr>
                        <a:t>n</a:t>
                      </a:r>
                      <a:endParaRPr lang="en-US" sz="1200" b="1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accent3"/>
                          </a:solidFill>
                          <a:effectLst/>
                        </a:rPr>
                        <a:t>Subject Alive</a:t>
                      </a:r>
                      <a:endParaRPr lang="en-US" sz="1200" b="1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accent3"/>
                          </a:solidFill>
                          <a:effectLst/>
                        </a:rPr>
                        <a:t>Median Survival</a:t>
                      </a:r>
                      <a:endParaRPr lang="en-US" sz="1200" b="1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092325461"/>
                  </a:ext>
                </a:extLst>
              </a:tr>
              <a:tr h="1770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accent3"/>
                          </a:solidFill>
                          <a:effectLst/>
                        </a:rPr>
                        <a:t>CTRL</a:t>
                      </a:r>
                      <a:endParaRPr lang="en-US" sz="1200" b="0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0/18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40.5 days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60363307"/>
                  </a:ext>
                </a:extLst>
              </a:tr>
              <a:tr h="1809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solidFill>
                            <a:schemeClr val="accent3"/>
                          </a:solidFill>
                          <a:effectLst/>
                        </a:rPr>
                        <a:t>CAR-M</a:t>
                      </a:r>
                      <a:endParaRPr lang="en-US" sz="1200" b="0" i="0" u="none" strike="noStrike">
                        <a:solidFill>
                          <a:schemeClr val="accent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7/18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71 days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07822584"/>
                  </a:ext>
                </a:extLst>
              </a:tr>
              <a:tr h="1809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aPD-1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1/12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50 days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525665522"/>
                  </a:ext>
                </a:extLst>
              </a:tr>
              <a:tr h="1809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CAR-M + aPD-1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12/18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accent3"/>
                          </a:solidFill>
                          <a:effectLst/>
                          <a:latin typeface="Calibri" panose="020F0502020204030204" pitchFamily="34" charset="0"/>
                        </a:rPr>
                        <a:t>Undefined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94358113"/>
                  </a:ext>
                </a:extLst>
              </a:tr>
            </a:tbl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8BDEE39-31B1-B543-BEC9-D202DB726A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577580" y="1473974"/>
          <a:ext cx="2321533" cy="2231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9" name="Prism 9" r:id="rId6" imgW="3817439" imgH="3670321" progId="Prism9.Document">
                  <p:embed/>
                </p:oleObj>
              </mc:Choice>
              <mc:Fallback>
                <p:oleObj name="Prism 9" r:id="rId6" imgW="3817439" imgH="3670321" progId="Prism9.Document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38BDEE39-31B1-B543-BEC9-D202DB726A9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77580" y="1473974"/>
                        <a:ext cx="2321533" cy="22315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5735B13-BCD4-4D47-85A8-AD2C409FA50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325" y="1453426"/>
          <a:ext cx="2320348" cy="2267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Prism 9" r:id="rId8" imgW="3817439" imgH="3726848" progId="Prism9.Document">
                  <p:embed/>
                </p:oleObj>
              </mc:Choice>
              <mc:Fallback>
                <p:oleObj name="Prism 9" r:id="rId8" imgW="3817439" imgH="3726848" progId="Prism9.Document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5735B13-BCD4-4D47-85A8-AD2C409FA50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89325" y="1453426"/>
                        <a:ext cx="2320348" cy="2267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E20C758-03A0-1145-9407-BDF7650F47A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9324" y="3994171"/>
          <a:ext cx="2319165" cy="22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Prism 9" r:id="rId10" imgW="3813117" imgH="3714606" progId="Prism9.Document">
                  <p:embed/>
                </p:oleObj>
              </mc:Choice>
              <mc:Fallback>
                <p:oleObj name="Prism 9" r:id="rId10" imgW="3813117" imgH="3714606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E20C758-03A0-1145-9407-BDF7650F47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789324" y="3994171"/>
                        <a:ext cx="2319165" cy="22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FE4C2E0A-D6DE-E444-92F9-DE77BA343F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816321" y="3994171"/>
          <a:ext cx="2223701" cy="2267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2" name="Prism 9" r:id="rId12" imgW="3661860" imgH="3734409" progId="Prism9.Document">
                  <p:embed/>
                </p:oleObj>
              </mc:Choice>
              <mc:Fallback>
                <p:oleObj name="Prism 9" r:id="rId12" imgW="3661860" imgH="3734409" progId="Prism9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FE4C2E0A-D6DE-E444-92F9-DE77BA343F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816321" y="3994171"/>
                        <a:ext cx="2223701" cy="2267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8B10D9F-8015-5A4C-9DD7-43D1DF1F514D}"/>
              </a:ext>
            </a:extLst>
          </p:cNvPr>
          <p:cNvSpPr txBox="1"/>
          <p:nvPr/>
        </p:nvSpPr>
        <p:spPr>
          <a:xfrm>
            <a:off x="6789324" y="1167025"/>
            <a:ext cx="2308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/>
              <a:t>Synergistic TME modulation: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42DA26-1E0C-9246-8C1C-3EB36E4B611E}"/>
              </a:ext>
            </a:extLst>
          </p:cNvPr>
          <p:cNvSpPr txBox="1"/>
          <p:nvPr/>
        </p:nvSpPr>
        <p:spPr>
          <a:xfrm>
            <a:off x="598025" y="1168707"/>
            <a:ext cx="2441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u="sng"/>
              <a:t>Synergistic anti-tumor activity:</a:t>
            </a:r>
          </a:p>
        </p:txBody>
      </p:sp>
    </p:spTree>
    <p:extLst>
      <p:ext uri="{BB962C8B-B14F-4D97-AF65-F5344CB8AC3E}">
        <p14:creationId xmlns:p14="http://schemas.microsoft.com/office/powerpoint/2010/main" val="3295238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E102F1-F871-A946-94B9-A139EE024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489" y="727769"/>
            <a:ext cx="6793406" cy="515547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3157A-31AC-6147-8BA6-7F1A0FF2D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9DD849-D42C-B64D-AB16-5F8F60E32A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FE2244F-AE2E-514D-BDF2-2B63CA6BEE50}" type="datetime1">
              <a:rPr lang="en-US" smtClean="0"/>
              <a:t>1/11/22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80C4F97-BE90-3E44-8943-53446B5A52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CARISMA’s Broad Myeloid Cell Engineering Platform</a:t>
            </a:r>
            <a:br>
              <a:rPr lang="en-US" dirty="0"/>
            </a:br>
            <a:endParaRPr lang="en-US" sz="1700" dirty="0">
              <a:solidFill>
                <a:schemeClr val="accent2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E27B71C-8591-6A41-815D-1C8E510435DA}"/>
              </a:ext>
            </a:extLst>
          </p:cNvPr>
          <p:cNvSpPr txBox="1">
            <a:spLocks/>
          </p:cNvSpPr>
          <p:nvPr/>
        </p:nvSpPr>
        <p:spPr>
          <a:xfrm>
            <a:off x="7761929" y="1021539"/>
            <a:ext cx="3955616" cy="4224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Monocyte &amp; Macrophage Engineering Capabilities:</a:t>
            </a:r>
          </a:p>
          <a:p>
            <a:pPr marL="0" indent="0">
              <a:buNone/>
            </a:pPr>
            <a:endParaRPr lang="en-US" sz="2000" b="1" dirty="0"/>
          </a:p>
          <a:p>
            <a:pPr>
              <a:lnSpc>
                <a:spcPct val="100000"/>
              </a:lnSpc>
            </a:pPr>
            <a:r>
              <a:rPr lang="en-US" sz="1600" dirty="0"/>
              <a:t>Proprietary platforms for durable macrophage engineering with Ad5f35 and Vpx-LV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Proprietary platform for transient macrophage engineering: Modified mRNA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Methods to control macrophage phenotype toward M1 &amp; M2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Ability to deliver large/multiplexed payloads </a:t>
            </a:r>
          </a:p>
          <a:p>
            <a:pPr>
              <a:lnSpc>
                <a:spcPct val="100000"/>
              </a:lnSpc>
            </a:pPr>
            <a:r>
              <a:rPr lang="en-US" sz="1600" dirty="0"/>
              <a:t>Efficient gene editing methods using CRISPR/Cas9</a:t>
            </a:r>
            <a:endParaRPr lang="en-US" sz="1600" baseline="30000" dirty="0"/>
          </a:p>
          <a:p>
            <a:endParaRPr lang="en-US" sz="2000" dirty="0"/>
          </a:p>
          <a:p>
            <a:pPr marL="100584" indent="0">
              <a:buFont typeface="Arial" panose="020B0604020202020204" pitchFamily="34" charset="0"/>
              <a:buNone/>
            </a:pP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0107C2-8C6A-F949-AEF3-45783EF72C28}"/>
              </a:ext>
            </a:extLst>
          </p:cNvPr>
          <p:cNvSpPr/>
          <p:nvPr/>
        </p:nvSpPr>
        <p:spPr>
          <a:xfrm>
            <a:off x="7761929" y="1959367"/>
            <a:ext cx="4079186" cy="3750524"/>
          </a:xfrm>
          <a:prstGeom prst="rect">
            <a:avLst/>
          </a:prstGeom>
          <a:solidFill>
            <a:schemeClr val="accent3">
              <a:lumMod val="40000"/>
              <a:lumOff val="60000"/>
              <a:alpha val="7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31658C-70EC-1B4E-BF1A-0B336994B069}"/>
              </a:ext>
            </a:extLst>
          </p:cNvPr>
          <p:cNvSpPr txBox="1"/>
          <p:nvPr/>
        </p:nvSpPr>
        <p:spPr>
          <a:xfrm>
            <a:off x="1947849" y="4553982"/>
            <a:ext cx="68320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CRISPR-Cas9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BF42C-CC35-6E4C-84A1-40260BAEA4B9}"/>
              </a:ext>
            </a:extLst>
          </p:cNvPr>
          <p:cNvSpPr txBox="1"/>
          <p:nvPr/>
        </p:nvSpPr>
        <p:spPr>
          <a:xfrm>
            <a:off x="1876475" y="6007125"/>
            <a:ext cx="83155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accent2"/>
                </a:solidFill>
              </a:rPr>
              <a:t>Proprietary technology, world-leading macrophage engineering know-how, and strong IP position ensure leadership position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68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A1CA2C-B0E9-6345-95C7-A7C3EB555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05193-AF1B-BD43-9488-ED4CC4692E5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6F76470A-BB26-1B43-BB04-ECB766CEF661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1AAF0F0-C4DD-DF4A-B113-9FBD01F72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Pre-clinical data demonstrates that CAR-M induce a multi-factorial attack on solid tumors</a:t>
            </a:r>
            <a:br>
              <a:rPr lang="en-US" dirty="0"/>
            </a:br>
            <a:endParaRPr lang="en-US" sz="1700" b="0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EBCDFE-0CB2-D34C-85FD-BCC10A292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0300"/>
            <a:ext cx="12192000" cy="4549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453F12-68B9-F04C-AFFC-D2E0C3E16C8C}"/>
              </a:ext>
            </a:extLst>
          </p:cNvPr>
          <p:cNvSpPr txBox="1"/>
          <p:nvPr/>
        </p:nvSpPr>
        <p:spPr>
          <a:xfrm>
            <a:off x="783555" y="1616767"/>
            <a:ext cx="2844048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TRAFFICKING AND PHAGOCYTOSIS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394C1-EE6A-4C4F-8688-E7223EF36082}"/>
              </a:ext>
            </a:extLst>
          </p:cNvPr>
          <p:cNvSpPr txBox="1"/>
          <p:nvPr/>
        </p:nvSpPr>
        <p:spPr>
          <a:xfrm>
            <a:off x="5884630" y="1622748"/>
            <a:ext cx="1735540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IMMUNE ACTIVATION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882A66-FF78-194F-A1D1-06775B248870}"/>
              </a:ext>
            </a:extLst>
          </p:cNvPr>
          <p:cNvSpPr txBox="1"/>
          <p:nvPr/>
        </p:nvSpPr>
        <p:spPr>
          <a:xfrm>
            <a:off x="9593393" y="1615474"/>
            <a:ext cx="2087046" cy="276999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ANTIGEN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AEC7F2-2D33-C141-872E-22C10DDA578F}"/>
              </a:ext>
            </a:extLst>
          </p:cNvPr>
          <p:cNvSpPr/>
          <p:nvPr/>
        </p:nvSpPr>
        <p:spPr>
          <a:xfrm>
            <a:off x="4967881" y="4165959"/>
            <a:ext cx="79513" cy="1590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8418F5-EF9E-0E4B-A14D-FBF465789616}"/>
              </a:ext>
            </a:extLst>
          </p:cNvPr>
          <p:cNvSpPr/>
          <p:nvPr/>
        </p:nvSpPr>
        <p:spPr>
          <a:xfrm>
            <a:off x="558268" y="2682709"/>
            <a:ext cx="946682" cy="1316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EA35FE-4125-174F-B49E-BA79233FF498}"/>
              </a:ext>
            </a:extLst>
          </p:cNvPr>
          <p:cNvSpPr txBox="1"/>
          <p:nvPr/>
        </p:nvSpPr>
        <p:spPr>
          <a:xfrm>
            <a:off x="323850" y="2682709"/>
            <a:ext cx="7809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>
                <a:solidFill>
                  <a:schemeClr val="accent5"/>
                </a:solidFill>
              </a:rPr>
              <a:t>Target cell</a:t>
            </a:r>
          </a:p>
        </p:txBody>
      </p:sp>
    </p:spTree>
    <p:extLst>
      <p:ext uri="{BB962C8B-B14F-4D97-AF65-F5344CB8AC3E}">
        <p14:creationId xmlns:p14="http://schemas.microsoft.com/office/powerpoint/2010/main" val="3292292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4BC6A2-71A5-024E-9E97-6F529517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0511" y="6356350"/>
            <a:ext cx="47359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3952AD4A-6521-FE44-8BE3-F4248C20E8D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1CA387-ACF4-FB46-87BC-D4EE95C52B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94853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fld id="{3F8429BB-6DB5-EA4C-B77E-01E8B20226CE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38AD77-D256-4F40-B6F0-FFA8DC6FE7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98488" y="1496636"/>
            <a:ext cx="5497512" cy="4351338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chemeClr val="accent3"/>
                </a:solidFill>
              </a:rPr>
              <a:t>Program Status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r>
              <a:rPr lang="en-US" sz="2900" dirty="0">
                <a:solidFill>
                  <a:schemeClr val="accent3"/>
                </a:solidFill>
              </a:rPr>
              <a:t>Phase I study ongoing with four clinical sites open for screening &amp; enrollment 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r>
              <a:rPr lang="en-US" sz="2900" dirty="0">
                <a:solidFill>
                  <a:schemeClr val="accent3"/>
                </a:solidFill>
              </a:rPr>
              <a:t>Early data read supports platform’s safety and MOA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endParaRPr lang="en-US" dirty="0">
              <a:solidFill>
                <a:schemeClr val="accent3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sz="3100" b="1" dirty="0">
                <a:solidFill>
                  <a:schemeClr val="accent3"/>
                </a:solidFill>
              </a:rPr>
              <a:t>Future Milestones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r>
              <a:rPr lang="en-US" sz="2900" dirty="0">
                <a:solidFill>
                  <a:schemeClr val="accent3"/>
                </a:solidFill>
              </a:rPr>
              <a:t>Goal of enrolling up to two patients/month for a total of 18 patients – Enrollment complete mid-’22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r>
              <a:rPr lang="en-US" sz="2900" dirty="0">
                <a:solidFill>
                  <a:schemeClr val="accent3"/>
                </a:solidFill>
              </a:rPr>
              <a:t>Preliminary data presentation at SITC ‘21 / Expanded data presentation mid-’22</a:t>
            </a:r>
          </a:p>
          <a:p>
            <a:pPr>
              <a:lnSpc>
                <a:spcPct val="120000"/>
              </a:lnSpc>
              <a:spcBef>
                <a:spcPts val="400"/>
              </a:spcBef>
              <a:buClr>
                <a:schemeClr val="accent2"/>
              </a:buClr>
            </a:pPr>
            <a:r>
              <a:rPr lang="en-US" sz="2900" dirty="0">
                <a:solidFill>
                  <a:schemeClr val="accent3"/>
                </a:solidFill>
              </a:rPr>
              <a:t>Expanded clinical program including regional administration and T cell checkpoint combination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5C566BF-87B4-0A48-8F20-685D78A850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5" y="369687"/>
            <a:ext cx="10872486" cy="9989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Lead Program CT-0508:  HER2 Targeted CAR-Macrophage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CC881E-B5F7-264F-B555-37AA9EBEFD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8430" y="1433843"/>
            <a:ext cx="5458968" cy="30706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78D60F1-A342-084A-9862-BC997C431743}"/>
              </a:ext>
            </a:extLst>
          </p:cNvPr>
          <p:cNvSpPr/>
          <p:nvPr/>
        </p:nvSpPr>
        <p:spPr>
          <a:xfrm>
            <a:off x="6969768" y="4511433"/>
            <a:ext cx="4216292" cy="11074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400" b="1">
                <a:latin typeface="Arial" panose="020B0604020202020204" pitchFamily="34" charset="0"/>
              </a:rPr>
              <a:t>Cells</a:t>
            </a:r>
            <a:r>
              <a:rPr lang="en-US" sz="1400">
                <a:latin typeface="Arial" panose="020B0604020202020204" pitchFamily="34" charset="0"/>
              </a:rPr>
              <a:t>: Autologous monocyte derived macrophages</a:t>
            </a:r>
          </a:p>
          <a:p>
            <a:r>
              <a:rPr lang="en-US" sz="1400" b="1">
                <a:latin typeface="Arial" panose="020B0604020202020204" pitchFamily="34" charset="0"/>
              </a:rPr>
              <a:t>Vector</a:t>
            </a:r>
            <a:r>
              <a:rPr lang="en-US" sz="1400">
                <a:latin typeface="Arial" panose="020B0604020202020204" pitchFamily="34" charset="0"/>
              </a:rPr>
              <a:t>: Ad5f35</a:t>
            </a:r>
          </a:p>
          <a:p>
            <a:r>
              <a:rPr lang="en-US" sz="1400" b="1">
                <a:latin typeface="Arial" panose="020B0604020202020204" pitchFamily="34" charset="0"/>
              </a:rPr>
              <a:t>Phenotype</a:t>
            </a:r>
            <a:r>
              <a:rPr lang="en-US" sz="1400">
                <a:latin typeface="Arial" panose="020B0604020202020204" pitchFamily="34" charset="0"/>
              </a:rPr>
              <a:t>: M1</a:t>
            </a:r>
          </a:p>
          <a:p>
            <a:r>
              <a:rPr lang="en-US" sz="1400" b="1">
                <a:latin typeface="Arial" panose="020B0604020202020204" pitchFamily="34" charset="0"/>
              </a:rPr>
              <a:t>Target</a:t>
            </a:r>
            <a:r>
              <a:rPr lang="en-US" sz="1400">
                <a:latin typeface="Arial" panose="020B0604020202020204" pitchFamily="34" charset="0"/>
              </a:rPr>
              <a:t>: HER2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AC74E0-0BDE-1B4B-B056-495982B6E9EE}"/>
              </a:ext>
            </a:extLst>
          </p:cNvPr>
          <p:cNvSpPr txBox="1"/>
          <p:nvPr/>
        </p:nvSpPr>
        <p:spPr>
          <a:xfrm>
            <a:off x="3653418" y="5975966"/>
            <a:ext cx="5117625" cy="374571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b="1" dirty="0"/>
              <a:t>FDA Fast Track Designation Granted Sept 2021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BF88C-6D01-694E-BB94-1CFA9C5F2244}"/>
              </a:ext>
            </a:extLst>
          </p:cNvPr>
          <p:cNvSpPr/>
          <p:nvPr/>
        </p:nvSpPr>
        <p:spPr>
          <a:xfrm>
            <a:off x="11470511" y="1944303"/>
            <a:ext cx="336887" cy="404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4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D9BE3C-7C07-1942-AF18-31097A47D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F9137A-7FBE-3A41-A8C3-C87A73D79D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7E2B1E6-0823-4C54-B014-9D463BFA42CD}" type="datetime1">
              <a:rPr lang="en-US" smtClean="0"/>
              <a:t>1/11/22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AED56-968A-5B45-A427-DF485EBE24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Phase I First-In-Human Multicenter Open Label Study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C57C09-00AA-5748-A5FA-AD39DA3D75BB}"/>
              </a:ext>
            </a:extLst>
          </p:cNvPr>
          <p:cNvSpPr/>
          <p:nvPr/>
        </p:nvSpPr>
        <p:spPr>
          <a:xfrm>
            <a:off x="711921" y="4969335"/>
            <a:ext cx="8287873" cy="996696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018D47-1764-A04E-B5A9-8C10C795DFFB}"/>
              </a:ext>
            </a:extLst>
          </p:cNvPr>
          <p:cNvSpPr/>
          <p:nvPr/>
        </p:nvSpPr>
        <p:spPr>
          <a:xfrm>
            <a:off x="763296" y="3548392"/>
            <a:ext cx="8287867" cy="994610"/>
          </a:xfrm>
          <a:prstGeom prst="rect">
            <a:avLst/>
          </a:prstGeom>
          <a:solidFill>
            <a:srgbClr val="F36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5CEFAD-C081-5845-A5C4-E465A3FAD75F}"/>
              </a:ext>
            </a:extLst>
          </p:cNvPr>
          <p:cNvSpPr/>
          <p:nvPr/>
        </p:nvSpPr>
        <p:spPr>
          <a:xfrm>
            <a:off x="763297" y="1424167"/>
            <a:ext cx="11057356" cy="996696"/>
          </a:xfrm>
          <a:prstGeom prst="rect">
            <a:avLst/>
          </a:prstGeom>
          <a:solidFill>
            <a:srgbClr val="00A8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236EF0C6-AD35-4741-8FD9-044687F6643E}"/>
              </a:ext>
            </a:extLst>
          </p:cNvPr>
          <p:cNvCxnSpPr>
            <a:cxnSpLocks/>
          </p:cNvCxnSpPr>
          <p:nvPr/>
        </p:nvCxnSpPr>
        <p:spPr>
          <a:xfrm>
            <a:off x="3206044" y="3090834"/>
            <a:ext cx="2994798" cy="0"/>
          </a:xfrm>
          <a:prstGeom prst="straightConnector1">
            <a:avLst/>
          </a:prstGeom>
          <a:ln w="12700">
            <a:solidFill>
              <a:schemeClr val="accent1"/>
            </a:solidFill>
            <a:headEnd type="oval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ABAC70C-0AFE-1740-913D-1878DFF6D638}"/>
              </a:ext>
            </a:extLst>
          </p:cNvPr>
          <p:cNvSpPr txBox="1"/>
          <p:nvPr/>
        </p:nvSpPr>
        <p:spPr>
          <a:xfrm>
            <a:off x="1459740" y="1689322"/>
            <a:ext cx="10010771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60"/>
              </a:lnSpc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patients with recurrent/metastatic HER2+ overexpressing solid tumors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59512C-1BEA-E144-A3C8-3E61475D2543}"/>
              </a:ext>
            </a:extLst>
          </p:cNvPr>
          <p:cNvSpPr/>
          <p:nvPr/>
        </p:nvSpPr>
        <p:spPr>
          <a:xfrm>
            <a:off x="4034919" y="2506136"/>
            <a:ext cx="3698698" cy="9495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>
              <a:solidFill>
                <a:srgbClr val="6C6D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370960-6B0D-CC49-9A57-62BB1A17B964}"/>
              </a:ext>
            </a:extLst>
          </p:cNvPr>
          <p:cNvSpPr txBox="1"/>
          <p:nvPr/>
        </p:nvSpPr>
        <p:spPr>
          <a:xfrm>
            <a:off x="3646950" y="3843538"/>
            <a:ext cx="4106393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60"/>
              </a:lnSpc>
            </a:pPr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CT-0508 infusion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DDF232A-3D3E-6447-8856-973ADC715A31}"/>
              </a:ext>
            </a:extLst>
          </p:cNvPr>
          <p:cNvSpPr txBox="1"/>
          <p:nvPr/>
        </p:nvSpPr>
        <p:spPr>
          <a:xfrm>
            <a:off x="1383307" y="5402308"/>
            <a:ext cx="1271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biopsy (Pre Treatment)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FCFD14-4BA1-8C4C-9766-8C9ED1340AF2}"/>
              </a:ext>
            </a:extLst>
          </p:cNvPr>
          <p:cNvSpPr txBox="1"/>
          <p:nvPr/>
        </p:nvSpPr>
        <p:spPr>
          <a:xfrm>
            <a:off x="2373062" y="5228619"/>
            <a:ext cx="117291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</a:rPr>
              <a:t>CT-0508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1E8535A-F92A-7141-B7A0-C104A4022A75}"/>
              </a:ext>
            </a:extLst>
          </p:cNvPr>
          <p:cNvSpPr txBox="1"/>
          <p:nvPr/>
        </p:nvSpPr>
        <p:spPr>
          <a:xfrm>
            <a:off x="3391317" y="5228619"/>
            <a:ext cx="117291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</a:rPr>
              <a:t>Week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62A23B-3423-E640-9C0F-FEA0A9538A67}"/>
              </a:ext>
            </a:extLst>
          </p:cNvPr>
          <p:cNvSpPr txBox="1"/>
          <p:nvPr/>
        </p:nvSpPr>
        <p:spPr>
          <a:xfrm>
            <a:off x="3364635" y="5444042"/>
            <a:ext cx="130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biopsy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 treatment)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EE71AA-5D43-B843-BD6A-804153BB2F72}"/>
              </a:ext>
            </a:extLst>
          </p:cNvPr>
          <p:cNvSpPr txBox="1"/>
          <p:nvPr/>
        </p:nvSpPr>
        <p:spPr>
          <a:xfrm>
            <a:off x="4678594" y="5228615"/>
            <a:ext cx="117291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</a:rPr>
              <a:t>Week 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3E5D54A-846B-9849-ADED-EF00C4E167D9}"/>
              </a:ext>
            </a:extLst>
          </p:cNvPr>
          <p:cNvSpPr txBox="1"/>
          <p:nvPr/>
        </p:nvSpPr>
        <p:spPr>
          <a:xfrm>
            <a:off x="7819031" y="5239501"/>
            <a:ext cx="117291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</a:rPr>
              <a:t>Week 52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8485EF-1D52-564F-9CF9-64EA21E337D5}"/>
              </a:ext>
            </a:extLst>
          </p:cNvPr>
          <p:cNvSpPr txBox="1"/>
          <p:nvPr/>
        </p:nvSpPr>
        <p:spPr>
          <a:xfrm>
            <a:off x="6350738" y="5208152"/>
            <a:ext cx="1172918" cy="269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" b="1">
                <a:solidFill>
                  <a:schemeClr val="bg1"/>
                </a:solidFill>
                <a:latin typeface="Arial" panose="020B0604020202020204" pitchFamily="34" charset="0"/>
              </a:rPr>
              <a:t>Week 8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0A28913-2565-134A-B806-77D1CF07C227}"/>
              </a:ext>
            </a:extLst>
          </p:cNvPr>
          <p:cNvCxnSpPr/>
          <p:nvPr/>
        </p:nvCxnSpPr>
        <p:spPr>
          <a:xfrm>
            <a:off x="7226883" y="5210795"/>
            <a:ext cx="1192234" cy="0"/>
          </a:xfrm>
          <a:prstGeom prst="line">
            <a:avLst/>
          </a:prstGeom>
          <a:ln w="15875">
            <a:solidFill>
              <a:srgbClr val="00A8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9A4C379-18FA-1643-A559-9019D6B51042}"/>
              </a:ext>
            </a:extLst>
          </p:cNvPr>
          <p:cNvCxnSpPr>
            <a:cxnSpLocks/>
          </p:cNvCxnSpPr>
          <p:nvPr/>
        </p:nvCxnSpPr>
        <p:spPr>
          <a:xfrm>
            <a:off x="5825736" y="5576898"/>
            <a:ext cx="2615153" cy="0"/>
          </a:xfrm>
          <a:prstGeom prst="straightConnector1">
            <a:avLst/>
          </a:prstGeom>
          <a:ln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43FCC83-E6E1-0944-A93F-65E723E2980A}"/>
              </a:ext>
            </a:extLst>
          </p:cNvPr>
          <p:cNvSpPr txBox="1"/>
          <p:nvPr/>
        </p:nvSpPr>
        <p:spPr>
          <a:xfrm>
            <a:off x="6350738" y="5455675"/>
            <a:ext cx="1259838" cy="276999"/>
          </a:xfrm>
          <a:prstGeom prst="rect">
            <a:avLst/>
          </a:prstGeom>
          <a:solidFill>
            <a:srgbClr val="013C6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RECIST v1.1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F502EFB-5275-1F41-9B91-1B4BC304D671}"/>
              </a:ext>
            </a:extLst>
          </p:cNvPr>
          <p:cNvSpPr/>
          <p:nvPr/>
        </p:nvSpPr>
        <p:spPr>
          <a:xfrm>
            <a:off x="301897" y="1419463"/>
            <a:ext cx="996696" cy="994610"/>
          </a:xfrm>
          <a:prstGeom prst="ellipse">
            <a:avLst/>
          </a:prstGeom>
          <a:solidFill>
            <a:schemeClr val="bg1"/>
          </a:solidFill>
          <a:ln w="15875">
            <a:solidFill>
              <a:srgbClr val="00A8BD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AD3CAE0-E050-8F47-9340-76669AB16FDC}"/>
              </a:ext>
            </a:extLst>
          </p:cNvPr>
          <p:cNvSpPr/>
          <p:nvPr/>
        </p:nvSpPr>
        <p:spPr>
          <a:xfrm>
            <a:off x="301896" y="3548392"/>
            <a:ext cx="996696" cy="994610"/>
          </a:xfrm>
          <a:prstGeom prst="ellipse">
            <a:avLst/>
          </a:prstGeom>
          <a:solidFill>
            <a:schemeClr val="bg1"/>
          </a:solidFill>
          <a:ln w="15875">
            <a:solidFill>
              <a:srgbClr val="F36E2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B75F9C0-1E83-E24F-B55A-3D65ACB3679F}"/>
              </a:ext>
            </a:extLst>
          </p:cNvPr>
          <p:cNvSpPr/>
          <p:nvPr/>
        </p:nvSpPr>
        <p:spPr>
          <a:xfrm>
            <a:off x="301896" y="4969337"/>
            <a:ext cx="996696" cy="994610"/>
          </a:xfrm>
          <a:prstGeom prst="ellipse">
            <a:avLst/>
          </a:prstGeom>
          <a:solidFill>
            <a:schemeClr val="bg1"/>
          </a:solidFill>
          <a:ln w="15875">
            <a:solidFill>
              <a:srgbClr val="013C6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3652A6C-4E75-1F4A-8A6C-5279B417EC1D}"/>
              </a:ext>
            </a:extLst>
          </p:cNvPr>
          <p:cNvCxnSpPr>
            <a:cxnSpLocks/>
          </p:cNvCxnSpPr>
          <p:nvPr/>
        </p:nvCxnSpPr>
        <p:spPr>
          <a:xfrm>
            <a:off x="1868911" y="5208152"/>
            <a:ext cx="5347086" cy="0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raphic 5">
            <a:extLst>
              <a:ext uri="{FF2B5EF4-FFF2-40B4-BE49-F238E27FC236}">
                <a16:creationId xmlns:a16="http://schemas.microsoft.com/office/drawing/2014/main" id="{A869F7CD-897B-864B-BBDE-8F2A04BFFA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500" y="5130898"/>
            <a:ext cx="671488" cy="67148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45A6F28-395E-694A-98DE-0180C1CD3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3994" y="1440518"/>
            <a:ext cx="952500" cy="952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DEAC8F7-63E9-B245-81AA-FA8475C1F17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9372" y="3768294"/>
            <a:ext cx="554806" cy="554806"/>
          </a:xfrm>
          <a:prstGeom prst="rect">
            <a:avLst/>
          </a:prstGeom>
        </p:spPr>
      </p:pic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C63E3D-5D4E-6148-BC46-B860FC3786F8}"/>
              </a:ext>
            </a:extLst>
          </p:cNvPr>
          <p:cNvCxnSpPr>
            <a:cxnSpLocks/>
          </p:cNvCxnSpPr>
          <p:nvPr/>
        </p:nvCxnSpPr>
        <p:spPr>
          <a:xfrm>
            <a:off x="1881726" y="5104124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5A80788-0904-1049-B8A4-1BA28A877EA8}"/>
              </a:ext>
            </a:extLst>
          </p:cNvPr>
          <p:cNvCxnSpPr>
            <a:cxnSpLocks/>
          </p:cNvCxnSpPr>
          <p:nvPr/>
        </p:nvCxnSpPr>
        <p:spPr>
          <a:xfrm>
            <a:off x="3196183" y="2420863"/>
            <a:ext cx="9863" cy="1127529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980675-3EE9-C847-B320-78E118A8C2B7}"/>
              </a:ext>
            </a:extLst>
          </p:cNvPr>
          <p:cNvCxnSpPr>
            <a:cxnSpLocks/>
          </p:cNvCxnSpPr>
          <p:nvPr/>
        </p:nvCxnSpPr>
        <p:spPr>
          <a:xfrm flipH="1">
            <a:off x="3206045" y="4217882"/>
            <a:ext cx="1" cy="718827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356C14A6-3DDB-B74F-A9EB-154EADC989EB}"/>
              </a:ext>
            </a:extLst>
          </p:cNvPr>
          <p:cNvGraphicFramePr>
            <a:graphicFrameLocks noGrp="1"/>
          </p:cNvGraphicFramePr>
          <p:nvPr/>
        </p:nvGraphicFramePr>
        <p:xfrm>
          <a:off x="9131621" y="2587008"/>
          <a:ext cx="2672859" cy="3406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859">
                  <a:extLst>
                    <a:ext uri="{9D8B030D-6E8A-4147-A177-3AD203B41FA5}">
                      <a16:colId xmlns:a16="http://schemas.microsoft.com/office/drawing/2014/main" val="5924044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rgbClr val="013C6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Objectives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09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3C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Primary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Safety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Manufacture feasibility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07549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3C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Secondary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Cell kinetics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OR (RECIST 1.1)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OS and PFS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97709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13C67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Correlates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Phenotype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Bioactivity</a:t>
                      </a:r>
                    </a:p>
                    <a:p>
                      <a:pPr marL="274320" marR="0" lvl="0" indent="-173736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36E21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6C6D7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Immune cell interaction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154612"/>
                  </a:ext>
                </a:extLst>
              </a:tr>
            </a:tbl>
          </a:graphicData>
        </a:graphic>
      </p:graphicFrame>
      <p:sp>
        <p:nvSpPr>
          <p:cNvPr id="93" name="TextBox 92">
            <a:extLst>
              <a:ext uri="{FF2B5EF4-FFF2-40B4-BE49-F238E27FC236}">
                <a16:creationId xmlns:a16="http://schemas.microsoft.com/office/drawing/2014/main" id="{29279886-BA34-9144-9620-87F746A62B37}"/>
              </a:ext>
            </a:extLst>
          </p:cNvPr>
          <p:cNvSpPr txBox="1"/>
          <p:nvPr/>
        </p:nvSpPr>
        <p:spPr>
          <a:xfrm>
            <a:off x="3447448" y="4097281"/>
            <a:ext cx="3172808" cy="3231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1760"/>
              </a:lnSpc>
            </a:pPr>
            <a:r>
              <a:rPr lang="en-US" sz="160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No preparative chemotherapy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1E3DD9-C0F6-2740-912A-36695A3F1918}"/>
              </a:ext>
            </a:extLst>
          </p:cNvPr>
          <p:cNvSpPr/>
          <p:nvPr/>
        </p:nvSpPr>
        <p:spPr>
          <a:xfrm>
            <a:off x="4053831" y="2572644"/>
            <a:ext cx="373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G-CSF mobilization and apheresis</a:t>
            </a:r>
          </a:p>
          <a:p>
            <a:r>
              <a:rPr lang="en-US" sz="1600"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CAR-M manufacture, bridging therapy</a:t>
            </a:r>
          </a:p>
          <a:p>
            <a:r>
              <a:rPr lang="en-US" sz="1600">
                <a:solidFill>
                  <a:srgbClr val="6C6D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Baseline staging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DE32F9EB-AB0A-AD4A-88DC-BEFB0139060A}"/>
              </a:ext>
            </a:extLst>
          </p:cNvPr>
          <p:cNvCxnSpPr/>
          <p:nvPr/>
        </p:nvCxnSpPr>
        <p:spPr>
          <a:xfrm>
            <a:off x="2976861" y="5099462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505FF99-7269-994C-8E57-2C2DAF7AD7E2}"/>
              </a:ext>
            </a:extLst>
          </p:cNvPr>
          <p:cNvCxnSpPr/>
          <p:nvPr/>
        </p:nvCxnSpPr>
        <p:spPr>
          <a:xfrm>
            <a:off x="3984642" y="5091442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7156962-F4CB-1E48-874B-DB46FB6141FD}"/>
              </a:ext>
            </a:extLst>
          </p:cNvPr>
          <p:cNvCxnSpPr/>
          <p:nvPr/>
        </p:nvCxnSpPr>
        <p:spPr>
          <a:xfrm>
            <a:off x="5243760" y="5091438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7636E58A-51A3-7C4D-8F9C-34B34BBF00ED}"/>
              </a:ext>
            </a:extLst>
          </p:cNvPr>
          <p:cNvCxnSpPr/>
          <p:nvPr/>
        </p:nvCxnSpPr>
        <p:spPr>
          <a:xfrm>
            <a:off x="8417507" y="5113210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A039BC3-9CCB-FA4F-BE8E-E497FFFDEF11}"/>
              </a:ext>
            </a:extLst>
          </p:cNvPr>
          <p:cNvCxnSpPr/>
          <p:nvPr/>
        </p:nvCxnSpPr>
        <p:spPr>
          <a:xfrm>
            <a:off x="6915904" y="5092747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669A37C-EDE5-5C4F-8072-9661D7E58412}"/>
              </a:ext>
            </a:extLst>
          </p:cNvPr>
          <p:cNvCxnSpPr/>
          <p:nvPr/>
        </p:nvCxnSpPr>
        <p:spPr>
          <a:xfrm>
            <a:off x="1881724" y="5208756"/>
            <a:ext cx="0" cy="96252"/>
          </a:xfrm>
          <a:prstGeom prst="line">
            <a:avLst/>
          </a:prstGeom>
          <a:ln w="15875">
            <a:solidFill>
              <a:srgbClr val="00A8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9BBF89E-7B44-3B43-BB72-A822207CD948}"/>
              </a:ext>
            </a:extLst>
          </p:cNvPr>
          <p:cNvSpPr txBox="1"/>
          <p:nvPr/>
        </p:nvSpPr>
        <p:spPr>
          <a:xfrm>
            <a:off x="4681458" y="5444042"/>
            <a:ext cx="130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Tumor biopsy</a:t>
            </a:r>
          </a:p>
          <a:p>
            <a:pPr algn="ctr"/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(Post treatment)</a:t>
            </a:r>
          </a:p>
        </p:txBody>
      </p:sp>
    </p:spTree>
    <p:extLst>
      <p:ext uri="{BB962C8B-B14F-4D97-AF65-F5344CB8AC3E}">
        <p14:creationId xmlns:p14="http://schemas.microsoft.com/office/powerpoint/2010/main" val="7624946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6A1452-5964-5F46-AFD4-F61D43124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1544D0-8C0A-4747-BA7C-20AB4E971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71B97-9448-384E-8E9E-DC91F2ACE142}" type="datetime1">
              <a:rPr lang="en-US" smtClean="0"/>
              <a:pPr/>
              <a:t>1/11/22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D3C4-A1E1-E248-AE29-298986DC5D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8024" y="2185805"/>
            <a:ext cx="4182673" cy="2655629"/>
          </a:xfrm>
        </p:spPr>
        <p:txBody>
          <a:bodyPr/>
          <a:lstStyle/>
          <a:p>
            <a:r>
              <a:rPr lang="en-US" sz="1800" b="1"/>
              <a:t>Source</a:t>
            </a:r>
            <a:r>
              <a:rPr lang="en-US" sz="1800"/>
              <a:t>: Autologous mobilized peripheral blood</a:t>
            </a:r>
          </a:p>
          <a:p>
            <a:r>
              <a:rPr lang="en-US" sz="1800" b="1"/>
              <a:t>Manufacturing time</a:t>
            </a:r>
            <a:r>
              <a:rPr lang="en-US" sz="1800"/>
              <a:t>: 1 week</a:t>
            </a:r>
          </a:p>
          <a:p>
            <a:r>
              <a:rPr lang="en-US" sz="1800" b="1"/>
              <a:t>Vein to vein</a:t>
            </a:r>
            <a:r>
              <a:rPr lang="en-US" sz="1800"/>
              <a:t>: 3 weeks</a:t>
            </a:r>
          </a:p>
          <a:p>
            <a:r>
              <a:rPr lang="en-US" sz="1800" b="1"/>
              <a:t>Vector</a:t>
            </a:r>
            <a:r>
              <a:rPr lang="en-US" sz="1800"/>
              <a:t>: Ad5f35</a:t>
            </a:r>
          </a:p>
          <a:p>
            <a:r>
              <a:rPr lang="en-US" sz="1800" b="1"/>
              <a:t>Process</a:t>
            </a:r>
            <a:r>
              <a:rPr lang="en-US" sz="1800"/>
              <a:t>: Automated</a:t>
            </a:r>
          </a:p>
          <a:p>
            <a:r>
              <a:rPr lang="en-US" sz="1800" b="1"/>
              <a:t>Fill</a:t>
            </a:r>
            <a:r>
              <a:rPr lang="en-US" sz="1800"/>
              <a:t>: Cryopreserved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DAED56-968A-5B45-A427-DF485EBE2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024" y="369687"/>
            <a:ext cx="4182673" cy="998958"/>
          </a:xfrm>
        </p:spPr>
        <p:txBody>
          <a:bodyPr/>
          <a:lstStyle/>
          <a:p>
            <a:r>
              <a:rPr lang="en-US"/>
              <a:t>CT-0508 Manufacturing Process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FF6FCF8-6385-2445-A6F1-1DEEF2CD88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303" y="6487131"/>
            <a:ext cx="1123393" cy="29905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9DA32FF8-5DE9-B343-9CD0-48ACABA04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1544" y="419516"/>
            <a:ext cx="6018967" cy="60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44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34A77147-A7BF-472B-B4B0-69B2FBD8C03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31950" y="3773488"/>
          <a:ext cx="1938338" cy="227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Prism 9" r:id="rId4" imgW="2384697" imgH="2800861" progId="Prism9.Document">
                  <p:embed/>
                </p:oleObj>
              </mc:Choice>
              <mc:Fallback>
                <p:oleObj name="Prism 9" r:id="rId4" imgW="2384697" imgH="2800861" progId="Prism9.Document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34A77147-A7BF-472B-B4B0-69B2FBD8C0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631950" y="3773488"/>
                        <a:ext cx="1938338" cy="2278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5E807854-084D-468F-AFE0-B7AF0ACF32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600329" y="1285460"/>
          <a:ext cx="1920047" cy="2276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Prism 9" r:id="rId6" imgW="2358780" imgH="2800861" progId="Prism9.Document">
                  <p:embed/>
                </p:oleObj>
              </mc:Choice>
              <mc:Fallback>
                <p:oleObj name="Prism 9" r:id="rId6" imgW="2358780" imgH="2800861" progId="Prism9.Document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5E807854-084D-468F-AFE0-B7AF0ACF32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00329" y="1285460"/>
                        <a:ext cx="1920047" cy="2276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3B07927A-5406-429D-B2E0-FC530387A22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4363" y="1276350"/>
          <a:ext cx="1990725" cy="2278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0" name="Prism 9" r:id="rId8" imgW="2447329" imgH="2800861" progId="Prism9.Document">
                  <p:embed/>
                </p:oleObj>
              </mc:Choice>
              <mc:Fallback>
                <p:oleObj name="Prism 9" r:id="rId8" imgW="2447329" imgH="2800861" progId="Prism9.Document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3B07927A-5406-429D-B2E0-FC530387A2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14363" y="1276350"/>
                        <a:ext cx="1990725" cy="2278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52D76E-9674-3042-9AD5-E6A51B5DD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8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0F2BEA-9B6D-3742-8B38-0124452ED09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C7D0EEE-278F-C34A-9A0C-45A2A2F4038F}" type="datetime1">
              <a:rPr lang="en-US" smtClean="0"/>
              <a:t>1/11/22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EB4819-BA3D-CE45-AA7D-12455163DC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CT-0508 CAR-M Manufacturing: Functional M1 Polarized CAR Macrophages Generated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109E8D-BA76-D949-ABDE-B0E054304FC8}"/>
              </a:ext>
            </a:extLst>
          </p:cNvPr>
          <p:cNvSpPr txBox="1"/>
          <p:nvPr/>
        </p:nvSpPr>
        <p:spPr>
          <a:xfrm>
            <a:off x="1812730" y="6375001"/>
            <a:ext cx="49039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/>
              <a:t>Note: Killing / phagocytosis / Immunophenotyping assays from 1 representative run.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D7CE2E-D188-CD48-BDFA-BF34E309BEBE}"/>
              </a:ext>
            </a:extLst>
          </p:cNvPr>
          <p:cNvSpPr txBox="1"/>
          <p:nvPr/>
        </p:nvSpPr>
        <p:spPr>
          <a:xfrm>
            <a:off x="2463806" y="4828988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91.7%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A2E011-813E-0549-A7E0-4F500A8B974F}"/>
              </a:ext>
            </a:extLst>
          </p:cNvPr>
          <p:cNvSpPr txBox="1"/>
          <p:nvPr/>
        </p:nvSpPr>
        <p:spPr>
          <a:xfrm>
            <a:off x="1415604" y="2337417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86.7%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ABFB5D-75BD-C44E-ABCA-2BD7C438A4E8}"/>
              </a:ext>
            </a:extLst>
          </p:cNvPr>
          <p:cNvSpPr txBox="1"/>
          <p:nvPr/>
        </p:nvSpPr>
        <p:spPr>
          <a:xfrm>
            <a:off x="3401354" y="2340272"/>
            <a:ext cx="545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/>
              <a:t>93.3%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824B7D6-82F7-3940-A8A7-E534282C0738}"/>
              </a:ext>
            </a:extLst>
          </p:cNvPr>
          <p:cNvGrpSpPr/>
          <p:nvPr/>
        </p:nvGrpSpPr>
        <p:grpSpPr>
          <a:xfrm>
            <a:off x="4869664" y="1590645"/>
            <a:ext cx="3006232" cy="2048426"/>
            <a:chOff x="8854933" y="1733102"/>
            <a:chExt cx="3006232" cy="2048426"/>
          </a:xfrm>
        </p:grpSpPr>
        <p:pic>
          <p:nvPicPr>
            <p:cNvPr id="20" name="Picture 19" descr="Chart, line chart&#10;&#10;Description automatically generated">
              <a:extLst>
                <a:ext uri="{FF2B5EF4-FFF2-40B4-BE49-F238E27FC236}">
                  <a16:creationId xmlns:a16="http://schemas.microsoft.com/office/drawing/2014/main" id="{E77CF8E1-9735-6448-8B37-2CD6631E7A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54933" y="1733102"/>
              <a:ext cx="3006232" cy="20484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82B326-06AF-8A43-8165-1CBF98427DFF}"/>
                </a:ext>
              </a:extLst>
            </p:cNvPr>
            <p:cNvSpPr txBox="1"/>
            <p:nvPr/>
          </p:nvSpPr>
          <p:spPr>
            <a:xfrm>
              <a:off x="10528186" y="1911743"/>
              <a:ext cx="9662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>
                  <a:solidFill>
                    <a:srgbClr val="0681B8"/>
                  </a:solidFill>
                </a:rPr>
                <a:t>Tumor alone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BCE91A-8EF0-1343-A60C-8E2BE17DE54E}"/>
                </a:ext>
              </a:extLst>
            </p:cNvPr>
            <p:cNvSpPr txBox="1"/>
            <p:nvPr/>
          </p:nvSpPr>
          <p:spPr>
            <a:xfrm>
              <a:off x="11096279" y="2327177"/>
              <a:ext cx="7139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8C1235"/>
                  </a:solidFill>
                </a:rPr>
                <a:t>UTD-M</a:t>
              </a:r>
              <a:endParaRPr lang="en-US" sz="1050">
                <a:solidFill>
                  <a:srgbClr val="8C1235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253337D-D1AD-3744-AC0C-87B247441B6A}"/>
                </a:ext>
              </a:extLst>
            </p:cNvPr>
            <p:cNvSpPr txBox="1"/>
            <p:nvPr/>
          </p:nvSpPr>
          <p:spPr>
            <a:xfrm>
              <a:off x="11052726" y="3125564"/>
              <a:ext cx="71394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>
                  <a:solidFill>
                    <a:srgbClr val="7030A0"/>
                  </a:solidFill>
                </a:rPr>
                <a:t>CT-0508</a:t>
              </a:r>
              <a:endParaRPr lang="en-US" sz="105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28B82B-EFE5-4C47-9B5E-ABACD4719725}"/>
              </a:ext>
            </a:extLst>
          </p:cNvPr>
          <p:cNvGrpSpPr/>
          <p:nvPr/>
        </p:nvGrpSpPr>
        <p:grpSpPr>
          <a:xfrm>
            <a:off x="4869664" y="4145039"/>
            <a:ext cx="2985885" cy="2107536"/>
            <a:chOff x="8875280" y="4275377"/>
            <a:chExt cx="2985885" cy="2107536"/>
          </a:xfrm>
        </p:grpSpPr>
        <p:pic>
          <p:nvPicPr>
            <p:cNvPr id="25" name="Picture 24" descr="Chart, line chart&#10;&#10;Description automatically generated">
              <a:extLst>
                <a:ext uri="{FF2B5EF4-FFF2-40B4-BE49-F238E27FC236}">
                  <a16:creationId xmlns:a16="http://schemas.microsoft.com/office/drawing/2014/main" id="{04A3858B-C3B2-4241-83BC-492648A54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5280" y="4275377"/>
              <a:ext cx="2985885" cy="2107536"/>
            </a:xfrm>
            <a:prstGeom prst="rect">
              <a:avLst/>
            </a:prstGeom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2FCBD30-01A1-814B-BFDB-CB1608D112F5}"/>
                </a:ext>
              </a:extLst>
            </p:cNvPr>
            <p:cNvGrpSpPr/>
            <p:nvPr/>
          </p:nvGrpSpPr>
          <p:grpSpPr>
            <a:xfrm>
              <a:off x="10597448" y="4568849"/>
              <a:ext cx="1116766" cy="1534747"/>
              <a:chOff x="10597448" y="4568849"/>
              <a:chExt cx="1116766" cy="153474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BDF57E-B15E-404D-8461-6C1F9A29B09B}"/>
                  </a:ext>
                </a:extLst>
              </p:cNvPr>
              <p:cNvSpPr txBox="1"/>
              <p:nvPr/>
            </p:nvSpPr>
            <p:spPr>
              <a:xfrm>
                <a:off x="10988967" y="5421673"/>
                <a:ext cx="701225" cy="158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chemeClr val="accent4"/>
                    </a:solidFill>
                  </a:rPr>
                  <a:t>Tumor alone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4815183-650C-1F4A-A70F-78F5803CE769}"/>
                  </a:ext>
                </a:extLst>
              </p:cNvPr>
              <p:cNvSpPr txBox="1"/>
              <p:nvPr/>
            </p:nvSpPr>
            <p:spPr>
              <a:xfrm>
                <a:off x="10597448" y="4568849"/>
                <a:ext cx="701225" cy="158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3B1FE1"/>
                    </a:solidFill>
                  </a:rPr>
                  <a:t>CT-0508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E83EED0-FE25-2947-96AF-5AC93B2CE401}"/>
                  </a:ext>
                </a:extLst>
              </p:cNvPr>
              <p:cNvSpPr txBox="1"/>
              <p:nvPr/>
            </p:nvSpPr>
            <p:spPr>
              <a:xfrm>
                <a:off x="11012989" y="5944863"/>
                <a:ext cx="701225" cy="158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000">
                    <a:solidFill>
                      <a:srgbClr val="D61065"/>
                    </a:solidFill>
                  </a:rPr>
                  <a:t>UTD-M</a:t>
                </a: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6B2ADC2-8D6C-434D-8C47-276EB237E30A}"/>
              </a:ext>
            </a:extLst>
          </p:cNvPr>
          <p:cNvSpPr txBox="1"/>
          <p:nvPr/>
        </p:nvSpPr>
        <p:spPr>
          <a:xfrm>
            <a:off x="5021277" y="1308914"/>
            <a:ext cx="2361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Efficient HER2+ Tumor Killing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4F4934-AECB-C744-957B-1BCD3DAC7187}"/>
              </a:ext>
            </a:extLst>
          </p:cNvPr>
          <p:cNvSpPr txBox="1"/>
          <p:nvPr/>
        </p:nvSpPr>
        <p:spPr>
          <a:xfrm>
            <a:off x="5021277" y="3898571"/>
            <a:ext cx="28887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Efficient HER2+ Tumor Phagocytosis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F371C4-DB96-DB4D-83EC-BBB5D7CFB542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3878" b="54947"/>
          <a:stretch/>
        </p:blipFill>
        <p:spPr>
          <a:xfrm>
            <a:off x="8678326" y="2086133"/>
            <a:ext cx="1349551" cy="162024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6149CD-3754-8747-9D12-87A894EFA9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r="3878" b="54947"/>
          <a:stretch/>
        </p:blipFill>
        <p:spPr>
          <a:xfrm>
            <a:off x="9796697" y="2086133"/>
            <a:ext cx="1349551" cy="16202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61F865F-F65C-F643-97AB-0728C8C36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" t="54674" r="53747" b="273"/>
          <a:stretch/>
        </p:blipFill>
        <p:spPr>
          <a:xfrm>
            <a:off x="8689934" y="4103953"/>
            <a:ext cx="1349551" cy="16202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A02412D-4B87-F84D-AA68-84DFB97D2DC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54947" r="3878"/>
          <a:stretch/>
        </p:blipFill>
        <p:spPr>
          <a:xfrm>
            <a:off x="9796697" y="4122241"/>
            <a:ext cx="1349551" cy="1620247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D65AC3D-0897-C444-9571-B28DB93B19AF}"/>
              </a:ext>
            </a:extLst>
          </p:cNvPr>
          <p:cNvSpPr txBox="1"/>
          <p:nvPr/>
        </p:nvSpPr>
        <p:spPr>
          <a:xfrm>
            <a:off x="8104152" y="1340863"/>
            <a:ext cx="3479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CT-0508 Immunophenotyping: M1 Phenotype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4F8DBC-E036-1E40-96BC-3F9487938AE7}"/>
              </a:ext>
            </a:extLst>
          </p:cNvPr>
          <p:cNvSpPr txBox="1"/>
          <p:nvPr/>
        </p:nvSpPr>
        <p:spPr>
          <a:xfrm>
            <a:off x="9454596" y="1767162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M1 Markers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DF239C-ACEA-E349-ADB9-D321F0A0E1DB}"/>
              </a:ext>
            </a:extLst>
          </p:cNvPr>
          <p:cNvSpPr txBox="1"/>
          <p:nvPr/>
        </p:nvSpPr>
        <p:spPr>
          <a:xfrm>
            <a:off x="9597081" y="3868277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M2 Markers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43154D-04B0-E247-90E8-F936CBB008B2}"/>
              </a:ext>
            </a:extLst>
          </p:cNvPr>
          <p:cNvSpPr/>
          <p:nvPr/>
        </p:nvSpPr>
        <p:spPr>
          <a:xfrm>
            <a:off x="4779900" y="1610676"/>
            <a:ext cx="159547" cy="18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D8AE399-5A1C-9A4D-83AC-827F2EEEEA67}"/>
              </a:ext>
            </a:extLst>
          </p:cNvPr>
          <p:cNvSpPr/>
          <p:nvPr/>
        </p:nvSpPr>
        <p:spPr>
          <a:xfrm>
            <a:off x="4789890" y="4207907"/>
            <a:ext cx="159547" cy="1879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44B436-83BD-6D49-9409-22BE29F5D0E6}"/>
              </a:ext>
            </a:extLst>
          </p:cNvPr>
          <p:cNvSpPr txBox="1"/>
          <p:nvPr/>
        </p:nvSpPr>
        <p:spPr>
          <a:xfrm rot="16200000">
            <a:off x="4103500" y="2391346"/>
            <a:ext cx="14148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Tumor cell burden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06377D-D71A-9040-B10F-3B1A05458621}"/>
              </a:ext>
            </a:extLst>
          </p:cNvPr>
          <p:cNvSpPr txBox="1"/>
          <p:nvPr/>
        </p:nvSpPr>
        <p:spPr>
          <a:xfrm rot="16200000">
            <a:off x="4153151" y="4963823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Phagocytic Index</a:t>
            </a:r>
          </a:p>
        </p:txBody>
      </p:sp>
    </p:spTree>
    <p:extLst>
      <p:ext uri="{BB962C8B-B14F-4D97-AF65-F5344CB8AC3E}">
        <p14:creationId xmlns:p14="http://schemas.microsoft.com/office/powerpoint/2010/main" val="180587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942680-CD8F-4F47-AD65-0386AF070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52AD4A-6521-FE44-8BE3-F4248C20E8D4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51086E-2757-5B4A-A9AE-0D23C6E9F2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F8429BB-6DB5-EA4C-B77E-01E8B20226CE}" type="datetime1">
              <a:rPr lang="en-US" smtClean="0"/>
              <a:pPr/>
              <a:t>1/11/22</a:t>
            </a:fld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FE46589-8307-234B-877A-DEA4B441D592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870512" y="2057727"/>
          <a:ext cx="10450975" cy="2956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2713">
                  <a:extLst>
                    <a:ext uri="{9D8B030D-6E8A-4147-A177-3AD203B41FA5}">
                      <a16:colId xmlns:a16="http://schemas.microsoft.com/office/drawing/2014/main" val="1566184283"/>
                    </a:ext>
                  </a:extLst>
                </a:gridCol>
                <a:gridCol w="4486275">
                  <a:extLst>
                    <a:ext uri="{9D8B030D-6E8A-4147-A177-3AD203B41FA5}">
                      <a16:colId xmlns:a16="http://schemas.microsoft.com/office/drawing/2014/main" val="4177923052"/>
                    </a:ext>
                  </a:extLst>
                </a:gridCol>
                <a:gridCol w="3891987">
                  <a:extLst>
                    <a:ext uri="{9D8B030D-6E8A-4147-A177-3AD203B41FA5}">
                      <a16:colId xmlns:a16="http://schemas.microsoft.com/office/drawing/2014/main" val="25995428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Subject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Subject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Subject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07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Demographics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Male, 72yo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Female, 68yo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56643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Tumor 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Esophageal adenocarcinoma, poorly differentiated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Extrahepatic cholangiocarcinoma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57929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HER2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IHC 2+, ISH positive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IHC 3+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9557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Tumor status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Metastatic: lymph nodes, 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Metastatic: lung and lymph nodes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0912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Prior therapies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FOLFOX + trastuzumab </a:t>
                      </a:r>
                      <a:r>
                        <a:rPr lang="en-US" sz="1400" dirty="0">
                          <a:sym typeface="Wingdings" pitchFamily="2" charset="2"/>
                        </a:rPr>
                        <a:t> </a:t>
                      </a:r>
                      <a:r>
                        <a:rPr lang="en-US" sz="1400" dirty="0"/>
                        <a:t>trastuzumab maintenance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Palliative Radiation therapy</a:t>
                      </a:r>
                    </a:p>
                    <a:p>
                      <a:pPr lvl="0"/>
                      <a:r>
                        <a:rPr lang="en-US" sz="1400" dirty="0"/>
                        <a:t>Pembrolizumab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1400"/>
                        <a:t>Surgery: partial </a:t>
                      </a:r>
                      <a:r>
                        <a:rPr lang="en-US" sz="1400" err="1"/>
                        <a:t>whipple</a:t>
                      </a:r>
                      <a:r>
                        <a:rPr lang="en-US" sz="1400"/>
                        <a:t> </a:t>
                      </a:r>
                      <a:endParaRPr lang="en-US"/>
                    </a:p>
                    <a:p>
                      <a:pPr lvl="0">
                        <a:buNone/>
                      </a:pPr>
                      <a:r>
                        <a:rPr lang="en-US" sz="1400"/>
                        <a:t>FOLFOX </a:t>
                      </a:r>
                      <a:endParaRPr lang="en-US"/>
                    </a:p>
                    <a:p>
                      <a:pPr lvl="0"/>
                      <a:r>
                        <a:rPr lang="en-US" sz="1400"/>
                        <a:t>FOLFIRI + trastuzumab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88390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/>
                        <a:t>Dose Limiting Toxicities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None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303914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5B5E8CA7-0374-0A48-A770-8B7DD6D515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Summary of treated patients</a:t>
            </a:r>
            <a:br>
              <a:rPr lang="en-US"/>
            </a:br>
            <a:r>
              <a:rPr lang="en-US" sz="1700" b="0">
                <a:solidFill>
                  <a:schemeClr val="accent2"/>
                </a:solidFill>
              </a:rPr>
              <a:t>Heavily pre-treated patients with advanced/metastatic HER2+ solid tumors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7118258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arisma">
      <a:dk1>
        <a:srgbClr val="023D66"/>
      </a:dk1>
      <a:lt1>
        <a:srgbClr val="FFFFFF"/>
      </a:lt1>
      <a:dk2>
        <a:srgbClr val="355071"/>
      </a:dk2>
      <a:lt2>
        <a:srgbClr val="F7F7F7"/>
      </a:lt2>
      <a:accent1>
        <a:srgbClr val="00A8BD"/>
      </a:accent1>
      <a:accent2>
        <a:srgbClr val="F36E20"/>
      </a:accent2>
      <a:accent3>
        <a:srgbClr val="6C6D70"/>
      </a:accent3>
      <a:accent4>
        <a:srgbClr val="013C67"/>
      </a:accent4>
      <a:accent5>
        <a:srgbClr val="F7B732"/>
      </a:accent5>
      <a:accent6>
        <a:srgbClr val="A35DD1"/>
      </a:accent6>
      <a:hlink>
        <a:srgbClr val="56BCFE"/>
      </a:hlink>
      <a:folHlink>
        <a:srgbClr val="97C5E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FA8A3A58119347914685284BF654B5" ma:contentTypeVersion="2" ma:contentTypeDescription="Create a new document." ma:contentTypeScope="" ma:versionID="4f20ebc1532189ec204b402572d399da">
  <xsd:schema xmlns:xsd="http://www.w3.org/2001/XMLSchema" xmlns:xs="http://www.w3.org/2001/XMLSchema" xmlns:p="http://schemas.microsoft.com/office/2006/metadata/properties" xmlns:ns2="6ef6f0b4-e124-4ba8-ac69-e74180bbdd6f" targetNamespace="http://schemas.microsoft.com/office/2006/metadata/properties" ma:root="true" ma:fieldsID="45e05d36b8a55f2204a3db3a9bba7e13" ns2:_="">
    <xsd:import namespace="6ef6f0b4-e124-4ba8-ac69-e74180bbdd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f6f0b4-e124-4ba8-ac69-e74180bbdd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2939A9-941B-4751-87F0-F420ED3B9F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F730AB-6B06-4E56-8FF4-BB54901B7D0C}">
  <ds:schemaRefs>
    <ds:schemaRef ds:uri="6ef6f0b4-e124-4ba8-ac69-e74180bbdd6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B3299A4-C4F6-4E7F-AE5C-7657FE7DFCB0}">
  <ds:schemaRefs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6ef6f0b4-e124-4ba8-ac69-e74180bbdd6f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3222</TotalTime>
  <Words>1996</Words>
  <Application>Microsoft Macintosh PowerPoint</Application>
  <PresentationFormat>Widescreen</PresentationFormat>
  <Paragraphs>612</Paragraphs>
  <Slides>28</Slides>
  <Notes>15</Notes>
  <HiddenSlides>3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Montserrat</vt:lpstr>
      <vt:lpstr>Montserrat Light</vt:lpstr>
      <vt:lpstr>Montserrat-Bold</vt:lpstr>
      <vt:lpstr>Proxima Nova</vt:lpstr>
      <vt:lpstr>Wingdings</vt:lpstr>
      <vt:lpstr>Custom Design</vt:lpstr>
      <vt:lpstr>Prism 9</vt:lpstr>
      <vt:lpstr>HARNESSING THE POWER OF ENGINEERED MACROPHAGES</vt:lpstr>
      <vt:lpstr>Harnessing the Power of Engineered Macrophages CARISMA is a private, clinical stage, vertically integrated biotech company developing our first-in-class CAR-M technology for advanced cancers and other diseases</vt:lpstr>
      <vt:lpstr>CARISMA’s Broad Myeloid Cell Engineering Platform </vt:lpstr>
      <vt:lpstr>Pre-clinical data demonstrates that CAR-M induce a multi-factorial attack on solid tumors </vt:lpstr>
      <vt:lpstr>Lead Program CT-0508:  HER2 Targeted CAR-Macrophage</vt:lpstr>
      <vt:lpstr>Phase I First-In-Human Multicenter Open Label Study</vt:lpstr>
      <vt:lpstr>CT-0508 Manufacturing Process</vt:lpstr>
      <vt:lpstr>CT-0508 CAR-M Manufacturing: Functional M1 Polarized CAR Macrophages Generated</vt:lpstr>
      <vt:lpstr>Summary of treated patients Heavily pre-treated patients with advanced/metastatic HER2+ solid tumors</vt:lpstr>
      <vt:lpstr>CT-0508 Was Well Tolerated With No Dose Limiting Toxicities </vt:lpstr>
      <vt:lpstr>CT-0508 Leads to Transient Elevations of Pro-Inflammatory Cytokines in Peripheral Blood</vt:lpstr>
      <vt:lpstr>Tumor Microenvironment Analysis Using Single Cell RNAseq</vt:lpstr>
      <vt:lpstr>CT-0508 induces CD8 T cell tumor infiltration and activation</vt:lpstr>
      <vt:lpstr>CT-0508 Remodels the Myeloid Compartment in the TME</vt:lpstr>
      <vt:lpstr>Initial CT-0508 Phase I Data Preliminary dataset available from extensive correlative studies </vt:lpstr>
      <vt:lpstr>Robust R&amp;D Program Driving Platform Enhancements</vt:lpstr>
      <vt:lpstr>Robust R&amp;D Program Driving Platform Enhancements</vt:lpstr>
      <vt:lpstr>A novel modality: in vivo CAR-M therapies LNP/mRNA based gene therapy</vt:lpstr>
      <vt:lpstr>Combining Two Pioneering Companies’ Core Technologies to Develop Breakthrough in vivo CAR-M for Cancer</vt:lpstr>
      <vt:lpstr>Partnership Description</vt:lpstr>
      <vt:lpstr>CARISMA’s Engineered Macrophage Platform</vt:lpstr>
      <vt:lpstr>Powering the Engine of Next-Generation Cell Therapies</vt:lpstr>
      <vt:lpstr>Corporate Milestones</vt:lpstr>
      <vt:lpstr>Corporate Summary</vt:lpstr>
      <vt:lpstr>Thank you</vt:lpstr>
      <vt:lpstr>Strong Leadership Team and Advisors</vt:lpstr>
      <vt:lpstr>CARISMA Pipeline</vt:lpstr>
      <vt:lpstr>CAR-M + PD1 Blockade Leads to Improved Tumor Control and Survival in Immunocompetent Animals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Engineered Macrophages for Solid Tumor Applications</dc:title>
  <dc:creator>Steven Kelly</dc:creator>
  <cp:lastModifiedBy>Tom Wilton</cp:lastModifiedBy>
  <cp:revision>5</cp:revision>
  <cp:lastPrinted>2020-06-08T15:53:30Z</cp:lastPrinted>
  <dcterms:created xsi:type="dcterms:W3CDTF">2020-03-30T14:39:16Z</dcterms:created>
  <dcterms:modified xsi:type="dcterms:W3CDTF">2022-01-11T14:58:27Z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0x0101004CFA8A3A58119347914685284BF654B5</vt:lpwstr>
  </property>
</Properties>
</file>